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69" r:id="rId4"/>
    <p:sldId id="257" r:id="rId5"/>
    <p:sldId id="259" r:id="rId6"/>
    <p:sldId id="258" r:id="rId7"/>
    <p:sldId id="260" r:id="rId8"/>
    <p:sldId id="263" r:id="rId9"/>
    <p:sldId id="271" r:id="rId10"/>
    <p:sldId id="262" r:id="rId11"/>
    <p:sldId id="273" r:id="rId12"/>
    <p:sldId id="274" r:id="rId13"/>
    <p:sldId id="275" r:id="rId14"/>
    <p:sldId id="276" r:id="rId15"/>
    <p:sldId id="27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6" autoAdjust="0"/>
    <p:restoredTop sz="94660"/>
  </p:normalViewPr>
  <p:slideViewPr>
    <p:cSldViewPr snapToGrid="0">
      <p:cViewPr varScale="1">
        <p:scale>
          <a:sx n="69" d="100"/>
          <a:sy n="69" d="100"/>
        </p:scale>
        <p:origin x="768" y="48"/>
      </p:cViewPr>
      <p:guideLst/>
    </p:cSldViewPr>
  </p:slideViewPr>
  <p:notesTextViewPr>
    <p:cViewPr>
      <p:scale>
        <a:sx n="1" d="1"/>
        <a:sy n="1" d="1"/>
      </p:scale>
      <p:origin x="0" y="0"/>
    </p:cViewPr>
  </p:notesTextViewPr>
  <p:sorterViewPr>
    <p:cViewPr>
      <p:scale>
        <a:sx n="100" d="100"/>
        <a:sy n="100" d="100"/>
      </p:scale>
      <p:origin x="0" y="-79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10EC1-0550-0118-8E8F-45C4992E82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8BEA9B-BC1C-E9EF-32D1-EC5BD62B41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A60B51A-C4CF-D601-703E-113E8EDD7265}"/>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5" name="Footer Placeholder 4">
            <a:extLst>
              <a:ext uri="{FF2B5EF4-FFF2-40B4-BE49-F238E27FC236}">
                <a16:creationId xmlns:a16="http://schemas.microsoft.com/office/drawing/2014/main" id="{EF53B51C-4B7E-E759-8955-DEAF72415A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F01EF2-A72E-CFDC-0B90-1C4E75AECDDD}"/>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3738202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DA8F5-8383-3310-C344-9B62D426D8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5DF770-2C39-69E1-2D54-BA87A12518B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16C136-5771-B868-52F1-F86AA0368495}"/>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5" name="Footer Placeholder 4">
            <a:extLst>
              <a:ext uri="{FF2B5EF4-FFF2-40B4-BE49-F238E27FC236}">
                <a16:creationId xmlns:a16="http://schemas.microsoft.com/office/drawing/2014/main" id="{355CD0AB-8462-6586-0545-18FFC4D45E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00F82-C9A4-AF57-CC1B-24DE6183FF74}"/>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952479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3B1294-85C0-F8A5-1D7F-1126CA9452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A5F2F0-4D46-762A-09AA-8832C2880F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3C0734-37DA-D0E9-4BEA-ACF64418446F}"/>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5" name="Footer Placeholder 4">
            <a:extLst>
              <a:ext uri="{FF2B5EF4-FFF2-40B4-BE49-F238E27FC236}">
                <a16:creationId xmlns:a16="http://schemas.microsoft.com/office/drawing/2014/main" id="{1D5253C7-5C2E-8A81-71D1-2BF0694E0C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74F071-8BC3-B078-887B-4A1CC43F1CA5}"/>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3172951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60BB8-C37B-A6B6-2607-545A7A1A98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23BFD4-81CA-A0D6-0E2B-9DA8D9E782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745FCC-229E-4A85-B81C-8B44BDEA23A4}"/>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5" name="Footer Placeholder 4">
            <a:extLst>
              <a:ext uri="{FF2B5EF4-FFF2-40B4-BE49-F238E27FC236}">
                <a16:creationId xmlns:a16="http://schemas.microsoft.com/office/drawing/2014/main" id="{63CEEFB9-3541-729A-F86E-9AC3251B99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D008E0-3714-D74A-50FF-F1FA486695FC}"/>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841760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B0AF9-FA56-D6A4-D543-50E9B7860B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274465-66BD-5CC7-EAF1-8EDBA90991F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C44E78-71B7-993E-FD78-E3C033756C05}"/>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5" name="Footer Placeholder 4">
            <a:extLst>
              <a:ext uri="{FF2B5EF4-FFF2-40B4-BE49-F238E27FC236}">
                <a16:creationId xmlns:a16="http://schemas.microsoft.com/office/drawing/2014/main" id="{FBA5F2B4-F8D2-06E3-8EE3-2ED7058C48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A90BEF-2C86-0106-FDD5-9D02EA0F38F3}"/>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932256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2B8E1-CCB8-D56C-8523-66582DCCD3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63D60F-8C0F-93C4-A773-F8F2855D9A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10B4A4-14DD-0F39-15B4-76A0E1D322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4976C26-43AA-FC15-4624-28A7F5FF3685}"/>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6" name="Footer Placeholder 5">
            <a:extLst>
              <a:ext uri="{FF2B5EF4-FFF2-40B4-BE49-F238E27FC236}">
                <a16:creationId xmlns:a16="http://schemas.microsoft.com/office/drawing/2014/main" id="{B2089113-C3F9-DDBD-B721-9E730FBAD0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D9612A-A2B9-1C88-F920-EB3D805472DE}"/>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569727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4C5FA-187E-9526-C2FA-D9B4E52172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3A057CF-01D4-E878-08CA-371860B804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6DC680F-52EE-B3D2-E9D0-54A6672992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8FB502-9682-15CE-8512-A72BAFBF87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61A9B0-B67B-0D19-80F1-AFCDB2C2F9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ECCEB5C-C943-2C01-7ECC-9B24BECBC7FA}"/>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8" name="Footer Placeholder 7">
            <a:extLst>
              <a:ext uri="{FF2B5EF4-FFF2-40B4-BE49-F238E27FC236}">
                <a16:creationId xmlns:a16="http://schemas.microsoft.com/office/drawing/2014/main" id="{5DF416F2-B0C5-D0DC-9773-28685D2484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E29400-2CC8-7DD4-976C-95ACDCB7D2D4}"/>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76569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20BB8-5334-4CD8-D481-55D73C3F807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82088B0-9E5F-B821-AC3A-6DDAA439CEEA}"/>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4" name="Footer Placeholder 3">
            <a:extLst>
              <a:ext uri="{FF2B5EF4-FFF2-40B4-BE49-F238E27FC236}">
                <a16:creationId xmlns:a16="http://schemas.microsoft.com/office/drawing/2014/main" id="{02895D81-7941-9D03-9DD1-319942C349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F6F0B4F-F696-8662-DD76-B6CF83D1E4FF}"/>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2581944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0FECC3-AA9B-D844-6214-6EE844B20331}"/>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3" name="Footer Placeholder 2">
            <a:extLst>
              <a:ext uri="{FF2B5EF4-FFF2-40B4-BE49-F238E27FC236}">
                <a16:creationId xmlns:a16="http://schemas.microsoft.com/office/drawing/2014/main" id="{2C6CD617-ED98-4ED6-FA1F-AF6C2B5D21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BE854B-6633-2F09-5352-02FA4CEBC1E9}"/>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3748398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2ACC4-854E-8F32-FBAC-082C942FA3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FF8E5B-061B-05F8-9714-296E8A5215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7208835-8BF4-DE6A-77B7-D226E6A4F7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732F97-52A8-4ADF-A8F8-F987E2289FB6}"/>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6" name="Footer Placeholder 5">
            <a:extLst>
              <a:ext uri="{FF2B5EF4-FFF2-40B4-BE49-F238E27FC236}">
                <a16:creationId xmlns:a16="http://schemas.microsoft.com/office/drawing/2014/main" id="{F14CBC33-8635-25A4-0A3F-19C6DF15BB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9BA77B-8AFB-A67E-2CA8-D680AB2825A2}"/>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524192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96646-5143-F4C2-9FA9-DC46C7982A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C32EBF-D76A-910D-DB4C-215CA2CF9A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513A06-7E79-D89D-598A-986529CCFA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8ADB08-6A6D-70AA-D126-4AE0FC25638E}"/>
              </a:ext>
            </a:extLst>
          </p:cNvPr>
          <p:cNvSpPr>
            <a:spLocks noGrp="1"/>
          </p:cNvSpPr>
          <p:nvPr>
            <p:ph type="dt" sz="half" idx="10"/>
          </p:nvPr>
        </p:nvSpPr>
        <p:spPr/>
        <p:txBody>
          <a:bodyPr/>
          <a:lstStyle/>
          <a:p>
            <a:fld id="{D116D1D9-8D86-45CA-AF4D-B22F08715FFC}" type="datetimeFigureOut">
              <a:rPr lang="en-US" smtClean="0"/>
              <a:t>10/27/2025</a:t>
            </a:fld>
            <a:endParaRPr lang="en-US"/>
          </a:p>
        </p:txBody>
      </p:sp>
      <p:sp>
        <p:nvSpPr>
          <p:cNvPr id="6" name="Footer Placeholder 5">
            <a:extLst>
              <a:ext uri="{FF2B5EF4-FFF2-40B4-BE49-F238E27FC236}">
                <a16:creationId xmlns:a16="http://schemas.microsoft.com/office/drawing/2014/main" id="{64881E81-894F-547A-0126-B0EE7CB766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BAD7A2-EA47-064D-9CCB-36F85D16955C}"/>
              </a:ext>
            </a:extLst>
          </p:cNvPr>
          <p:cNvSpPr>
            <a:spLocks noGrp="1"/>
          </p:cNvSpPr>
          <p:nvPr>
            <p:ph type="sldNum" sz="quarter" idx="12"/>
          </p:nvPr>
        </p:nvSpPr>
        <p:spPr/>
        <p:txBody>
          <a:bodyPr/>
          <a:lstStyle/>
          <a:p>
            <a:fld id="{C5E0972D-A6B6-41FC-AB1A-45EAE9E8F195}" type="slidenum">
              <a:rPr lang="en-US" smtClean="0"/>
              <a:t>‹#›</a:t>
            </a:fld>
            <a:endParaRPr lang="en-US"/>
          </a:p>
        </p:txBody>
      </p:sp>
    </p:spTree>
    <p:extLst>
      <p:ext uri="{BB962C8B-B14F-4D97-AF65-F5344CB8AC3E}">
        <p14:creationId xmlns:p14="http://schemas.microsoft.com/office/powerpoint/2010/main" val="650693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A97B4D-0D2E-F071-6179-6188860CD8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DA944BF-4BB6-0096-94F2-C11BE10C4E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1424E1-C069-FA20-ECB3-7EA41C8680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116D1D9-8D86-45CA-AF4D-B22F08715FFC}" type="datetimeFigureOut">
              <a:rPr lang="en-US" smtClean="0"/>
              <a:t>10/27/2025</a:t>
            </a:fld>
            <a:endParaRPr lang="en-US"/>
          </a:p>
        </p:txBody>
      </p:sp>
      <p:sp>
        <p:nvSpPr>
          <p:cNvPr id="5" name="Footer Placeholder 4">
            <a:extLst>
              <a:ext uri="{FF2B5EF4-FFF2-40B4-BE49-F238E27FC236}">
                <a16:creationId xmlns:a16="http://schemas.microsoft.com/office/drawing/2014/main" id="{A212A6B4-F4B3-B09C-0FE3-FFCFAD98C2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1771AF8-A204-5504-13B1-94B0A02D5D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E0972D-A6B6-41FC-AB1A-45EAE9E8F195}" type="slidenum">
              <a:rPr lang="en-US" smtClean="0"/>
              <a:t>‹#›</a:t>
            </a:fld>
            <a:endParaRPr lang="en-US"/>
          </a:p>
        </p:txBody>
      </p:sp>
    </p:spTree>
    <p:extLst>
      <p:ext uri="{BB962C8B-B14F-4D97-AF65-F5344CB8AC3E}">
        <p14:creationId xmlns:p14="http://schemas.microsoft.com/office/powerpoint/2010/main" val="79047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1"/>
          <p:cNvSpPr>
            <a:spLocks noGrp="1"/>
          </p:cNvSpPr>
          <p:nvPr>
            <p:ph type="ctrTitle"/>
          </p:nvPr>
        </p:nvSpPr>
        <p:spPr>
          <a:xfrm>
            <a:off x="1439594" y="450166"/>
            <a:ext cx="9144000" cy="2623453"/>
          </a:xfrm>
        </p:spPr>
        <p:txBody>
          <a:bodyPr>
            <a:normAutofit/>
          </a:bodyPr>
          <a:lstStyle/>
          <a:p>
            <a:r>
              <a:rPr lang="fa-IR" dirty="0" smtClean="0"/>
              <a:t>گروه آموزشی مشاوران نسل آینده</a:t>
            </a:r>
            <a:br>
              <a:rPr lang="fa-IR" dirty="0" smtClean="0"/>
            </a:br>
            <a:r>
              <a:rPr lang="fa-IR" dirty="0" smtClean="0"/>
              <a:t> </a:t>
            </a:r>
            <a:br>
              <a:rPr lang="fa-IR" dirty="0" smtClean="0"/>
            </a:br>
            <a:r>
              <a:rPr lang="fa-IR" dirty="0" smtClean="0"/>
              <a:t>تقدیم میکند</a:t>
            </a:r>
            <a:endParaRPr lang="en-US" dirty="0"/>
          </a:p>
        </p:txBody>
      </p:sp>
      <p:sp>
        <p:nvSpPr>
          <p:cNvPr id="4" name="Subtitle 2"/>
          <p:cNvSpPr>
            <a:spLocks noGrp="1"/>
          </p:cNvSpPr>
          <p:nvPr>
            <p:ph type="subTitle" idx="1"/>
          </p:nvPr>
        </p:nvSpPr>
        <p:spPr>
          <a:xfrm>
            <a:off x="3611473" y="3214298"/>
            <a:ext cx="4800242" cy="3643702"/>
          </a:xfrm>
          <a:blipFill>
            <a:blip r:embed="rId3"/>
            <a:stretch>
              <a:fillRect/>
            </a:stretch>
          </a:blipFill>
        </p:spPr>
        <p:txBody>
          <a:bodyPr/>
          <a:lstStyle/>
          <a:p>
            <a:endParaRPr lang="en-US" dirty="0"/>
          </a:p>
        </p:txBody>
      </p:sp>
    </p:spTree>
    <p:extLst>
      <p:ext uri="{BB962C8B-B14F-4D97-AF65-F5344CB8AC3E}">
        <p14:creationId xmlns:p14="http://schemas.microsoft.com/office/powerpoint/2010/main" val="2486017635"/>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979404"/>
          </a:xfrm>
        </p:spPr>
        <p:txBody>
          <a:bodyPr>
            <a:normAutofit/>
          </a:bodyPr>
          <a:lstStyle/>
          <a:p>
            <a:pPr algn="r" rtl="1"/>
            <a:r>
              <a:rPr lang="fa-IR" sz="3200" dirty="0" smtClean="0">
                <a:latin typeface="Arial Black" panose="020B0A04020102020204" pitchFamily="34" charset="0"/>
              </a:rPr>
              <a:t>نکته : </a:t>
            </a:r>
            <a:r>
              <a:rPr lang="fa-IR" sz="2400" dirty="0" smtClean="0"/>
              <a:t/>
            </a:r>
            <a:br>
              <a:rPr lang="fa-IR" sz="2400" dirty="0" smtClean="0"/>
            </a:br>
            <a:r>
              <a:rPr lang="fa-IR" sz="2400" dirty="0" smtClean="0"/>
              <a:t>پرداخت خسارت دیه ماه حرام به شرطی است که هم حادثه و فوت دراین ماه اتفاق بیافتد و فقط شامل دیه </a:t>
            </a:r>
            <a:br>
              <a:rPr lang="fa-IR" sz="2400" dirty="0" smtClean="0"/>
            </a:br>
            <a:r>
              <a:rPr lang="fa-IR" sz="2400" dirty="0"/>
              <a:t/>
            </a:r>
            <a:br>
              <a:rPr lang="fa-IR" sz="2400" dirty="0"/>
            </a:br>
            <a:r>
              <a:rPr lang="fa-IR" sz="2400" dirty="0" smtClean="0"/>
              <a:t>فوت میباشد</a:t>
            </a:r>
            <a:br>
              <a:rPr lang="fa-IR" sz="2400" dirty="0" smtClean="0"/>
            </a:br>
            <a:r>
              <a:rPr lang="fa-IR" sz="2400" dirty="0"/>
              <a:t/>
            </a:r>
            <a:br>
              <a:rPr lang="fa-IR" sz="2400" dirty="0"/>
            </a:br>
            <a:r>
              <a:rPr lang="fa-IR" sz="2400" dirty="0" smtClean="0"/>
              <a:t>این تعهد شامل داخل خودرو خارج خودرو میباشد :</a:t>
            </a:r>
            <a:br>
              <a:rPr lang="fa-IR" sz="2400" dirty="0" smtClean="0"/>
            </a:br>
            <a:r>
              <a:rPr lang="fa-IR" sz="2400" dirty="0" smtClean="0"/>
              <a:t/>
            </a:r>
            <a:br>
              <a:rPr lang="fa-IR" sz="2400" dirty="0" smtClean="0"/>
            </a:br>
            <a:r>
              <a:rPr lang="fa-IR" sz="2400" dirty="0" smtClean="0"/>
              <a:t>داخل خودرو: مطابق با ظرفیت کارت خودرو</a:t>
            </a:r>
            <a:br>
              <a:rPr lang="fa-IR" sz="2400" dirty="0" smtClean="0"/>
            </a:br>
            <a:r>
              <a:rPr lang="fa-IR" sz="2400" dirty="0" smtClean="0"/>
              <a:t> </a:t>
            </a:r>
            <a:br>
              <a:rPr lang="fa-IR" sz="2400" dirty="0" smtClean="0"/>
            </a:br>
            <a:r>
              <a:rPr lang="fa-IR" sz="2400" dirty="0" smtClean="0"/>
              <a:t>خارج خودرو: تا ده نفر را پوشش می دهد</a:t>
            </a:r>
            <a:endParaRPr lang="en-US" sz="2400" dirty="0"/>
          </a:p>
        </p:txBody>
      </p:sp>
    </p:spTree>
    <p:extLst>
      <p:ext uri="{BB962C8B-B14F-4D97-AF65-F5344CB8AC3E}">
        <p14:creationId xmlns:p14="http://schemas.microsoft.com/office/powerpoint/2010/main" val="11465344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916702" y="-140678"/>
            <a:ext cx="7896665" cy="2387600"/>
          </a:xfrm>
        </p:spPr>
        <p:txBody>
          <a:bodyPr>
            <a:normAutofit/>
          </a:bodyPr>
          <a:lstStyle/>
          <a:p>
            <a:pPr algn="r" rtl="1"/>
            <a:r>
              <a:rPr lang="fa-IR" sz="2800" dirty="0" smtClean="0"/>
              <a:t>سوال</a:t>
            </a:r>
            <a:r>
              <a:rPr lang="fa-IR" sz="2200" dirty="0" smtClean="0"/>
              <a:t/>
            </a:r>
            <a:br>
              <a:rPr lang="fa-IR" sz="2200" dirty="0" smtClean="0"/>
            </a:br>
            <a:r>
              <a:rPr lang="fa-IR" sz="2200" dirty="0" smtClean="0">
                <a:cs typeface="B Lotus" panose="00000400000000000000" pitchFamily="2" charset="-78"/>
              </a:rPr>
              <a:t>اگر بیشتراز ده نفردر یک حادثه خارج از خودرو دچار خسارت بشوند تکلیف چیه </a:t>
            </a:r>
            <a:endParaRPr lang="en-US" sz="2200" dirty="0">
              <a:cs typeface="B Lotus" panose="00000400000000000000" pitchFamily="2" charset="-78"/>
            </a:endParaRPr>
          </a:p>
        </p:txBody>
      </p:sp>
      <p:sp>
        <p:nvSpPr>
          <p:cNvPr id="3" name="Subtitle 2"/>
          <p:cNvSpPr>
            <a:spLocks noGrp="1"/>
          </p:cNvSpPr>
          <p:nvPr>
            <p:ph type="subTitle" idx="1"/>
          </p:nvPr>
        </p:nvSpPr>
        <p:spPr>
          <a:xfrm>
            <a:off x="2002302" y="2743201"/>
            <a:ext cx="9144000" cy="3334042"/>
          </a:xfrm>
        </p:spPr>
        <p:txBody>
          <a:bodyPr>
            <a:normAutofit/>
          </a:bodyPr>
          <a:lstStyle/>
          <a:p>
            <a:r>
              <a:rPr lang="fa-IR" dirty="0" smtClean="0">
                <a:cs typeface="B Nasim" panose="00000700000000000000" pitchFamily="2" charset="-78"/>
              </a:rPr>
              <a:t>صندوق تامین خسارت بدنی</a:t>
            </a:r>
          </a:p>
          <a:p>
            <a:endParaRPr lang="fa-IR" dirty="0" smtClean="0">
              <a:cs typeface="B Nasim" panose="00000700000000000000" pitchFamily="2" charset="-78"/>
            </a:endParaRPr>
          </a:p>
          <a:p>
            <a:pPr algn="r"/>
            <a:r>
              <a:rPr lang="fa-IR" dirty="0" smtClean="0">
                <a:cs typeface="B Lotus" panose="00000400000000000000" pitchFamily="2" charset="-78"/>
              </a:rPr>
              <a:t>این صندوق نهادی است غیر دولتی عمومی و مستقل برای افرادی که درنتیجه حادثه تصادفات با</a:t>
            </a:r>
          </a:p>
          <a:p>
            <a:pPr algn="r"/>
            <a:r>
              <a:rPr lang="fa-IR" dirty="0" smtClean="0">
                <a:cs typeface="B Lotus" panose="00000400000000000000" pitchFamily="2" charset="-78"/>
              </a:rPr>
              <a:t> وسائل نقلیه موتوری صدمه دیده و به هردلیلی نمی توانند از شرکت بیمه یا مقصر حادثه</a:t>
            </a:r>
          </a:p>
          <a:p>
            <a:pPr algn="r"/>
            <a:r>
              <a:rPr lang="fa-IR" dirty="0" smtClean="0">
                <a:cs typeface="B Lotus" panose="00000400000000000000" pitchFamily="2" charset="-78"/>
              </a:rPr>
              <a:t> خسارت خود را دریافت نمایند</a:t>
            </a:r>
          </a:p>
          <a:p>
            <a:pPr algn="r"/>
            <a:r>
              <a:rPr lang="fa-IR" dirty="0" smtClean="0"/>
              <a:t>نکته </a:t>
            </a:r>
          </a:p>
          <a:p>
            <a:pPr algn="r"/>
            <a:r>
              <a:rPr lang="fa-IR" dirty="0" smtClean="0">
                <a:cs typeface="B Lotus" panose="00000400000000000000" pitchFamily="2" charset="-78"/>
              </a:rPr>
              <a:t>این صندوق تعهدی درقبال خسارت های مالی ندارد  </a:t>
            </a:r>
          </a:p>
          <a:p>
            <a:endParaRPr lang="en-US" dirty="0"/>
          </a:p>
        </p:txBody>
      </p:sp>
    </p:spTree>
    <p:extLst>
      <p:ext uri="{BB962C8B-B14F-4D97-AF65-F5344CB8AC3E}">
        <p14:creationId xmlns:p14="http://schemas.microsoft.com/office/powerpoint/2010/main" val="1841201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12192000" cy="3411489"/>
          </a:xfrm>
        </p:spPr>
        <p:txBody>
          <a:bodyPr>
            <a:normAutofit/>
          </a:bodyPr>
          <a:lstStyle/>
          <a:p>
            <a:pPr algn="r" rtl="1"/>
            <a:r>
              <a:rPr lang="fa-IR" sz="2700" dirty="0" smtClean="0">
                <a:cs typeface="B Lotus" panose="00000400000000000000" pitchFamily="2" charset="-78"/>
              </a:rPr>
              <a:t>در چه مواردی می توان برای دریافت خسارت به این صندوق مراجعه نمود:</a:t>
            </a:r>
            <a:br>
              <a:rPr lang="fa-IR" sz="2700" dirty="0" smtClean="0">
                <a:cs typeface="B Lotus" panose="00000400000000000000" pitchFamily="2" charset="-78"/>
              </a:rPr>
            </a:br>
            <a:r>
              <a:rPr lang="fa-IR" sz="2700" dirty="0" smtClean="0">
                <a:cs typeface="B Lotus" panose="00000400000000000000" pitchFamily="2" charset="-78"/>
              </a:rPr>
              <a:t/>
            </a:r>
            <a:br>
              <a:rPr lang="fa-IR" sz="2700" dirty="0" smtClean="0">
                <a:cs typeface="B Lotus" panose="00000400000000000000" pitchFamily="2" charset="-78"/>
              </a:rPr>
            </a:br>
            <a:r>
              <a:rPr lang="fa-IR" sz="2700" dirty="0" smtClean="0">
                <a:cs typeface="B Lotus" panose="00000400000000000000" pitchFamily="2" charset="-78"/>
              </a:rPr>
              <a:t>1-</a:t>
            </a:r>
            <a:r>
              <a:rPr lang="fa-IR" sz="2000" dirty="0" smtClean="0">
                <a:cs typeface="B Lotus" panose="00000400000000000000" pitchFamily="2" charset="-78"/>
              </a:rPr>
              <a:t> افرادی که مقصر حادثه هستند و به علت نداشتن گواهینامه نداشتن بیمه شخص ثالث و یا عدم تمدید آن</a:t>
            </a:r>
            <a:br>
              <a:rPr lang="fa-IR" sz="2000" dirty="0" smtClean="0">
                <a:cs typeface="B Lotus" panose="00000400000000000000" pitchFamily="2" charset="-78"/>
              </a:rPr>
            </a:br>
            <a:r>
              <a:rPr lang="fa-IR" sz="2000" dirty="0" smtClean="0">
                <a:cs typeface="B Lotus" panose="00000400000000000000" pitchFamily="2" charset="-78"/>
              </a:rPr>
              <a:t>شرکت بیمه خسارتی به آنها پرداخت نمی کند</a:t>
            </a:r>
            <a:r>
              <a:rPr lang="fa-IR" sz="2000" dirty="0" smtClean="0"/>
              <a:t/>
            </a:r>
            <a:br>
              <a:rPr lang="fa-IR" sz="2000" dirty="0" smtClean="0"/>
            </a:br>
            <a:r>
              <a:rPr lang="fa-IR" sz="2000" dirty="0" smtClean="0">
                <a:cs typeface="B Lotus" panose="00000400000000000000" pitchFamily="2" charset="-78"/>
              </a:rPr>
              <a:t>2- خسارت بدنی که مقصر حادثه پس از برخورد بازیان دیده متواری وفرار میشود</a:t>
            </a:r>
            <a:br>
              <a:rPr lang="fa-IR" sz="2000" dirty="0" smtClean="0">
                <a:cs typeface="B Lotus" panose="00000400000000000000" pitchFamily="2" charset="-78"/>
              </a:rPr>
            </a:br>
            <a:r>
              <a:rPr lang="fa-IR" sz="2000" dirty="0" smtClean="0"/>
              <a:t/>
            </a:r>
            <a:br>
              <a:rPr lang="fa-IR" sz="2000" dirty="0" smtClean="0"/>
            </a:br>
            <a:r>
              <a:rPr lang="fa-IR" sz="2000" dirty="0" smtClean="0">
                <a:cs typeface="B Lotus" panose="00000400000000000000" pitchFamily="2" charset="-78"/>
              </a:rPr>
              <a:t>3- خسارت های بدنی مازادبر سقف تعهدات شرکت بیمه</a:t>
            </a:r>
            <a:endParaRPr lang="en-US" sz="2000" dirty="0">
              <a:cs typeface="B Lotus" panose="00000400000000000000" pitchFamily="2" charset="-78"/>
            </a:endParaRPr>
          </a:p>
        </p:txBody>
      </p:sp>
      <p:sp>
        <p:nvSpPr>
          <p:cNvPr id="3" name="Subtitle 2"/>
          <p:cNvSpPr>
            <a:spLocks noGrp="1"/>
          </p:cNvSpPr>
          <p:nvPr>
            <p:ph type="subTitle" idx="1"/>
          </p:nvPr>
        </p:nvSpPr>
        <p:spPr>
          <a:xfrm>
            <a:off x="1362075" y="3651152"/>
            <a:ext cx="10829925" cy="3206848"/>
          </a:xfrm>
        </p:spPr>
        <p:txBody>
          <a:bodyPr>
            <a:normAutofit fontScale="25000" lnSpcReduction="20000"/>
          </a:bodyPr>
          <a:lstStyle/>
          <a:p>
            <a:r>
              <a:rPr lang="fa-IR" sz="12800" dirty="0" smtClean="0">
                <a:solidFill>
                  <a:srgbClr val="FF0000"/>
                </a:solidFill>
              </a:rPr>
              <a:t>منبع درآمد صندوق خسارت بدنی</a:t>
            </a:r>
          </a:p>
          <a:p>
            <a:endParaRPr lang="fa-IR" sz="2900" dirty="0" smtClean="0">
              <a:cs typeface="B Lotus" panose="00000400000000000000" pitchFamily="2" charset="-78"/>
            </a:endParaRPr>
          </a:p>
          <a:p>
            <a:pPr algn="r" rtl="1"/>
            <a:r>
              <a:rPr lang="fa-IR" sz="7400" dirty="0" smtClean="0">
                <a:cs typeface="B Lotus" panose="00000400000000000000" pitchFamily="2" charset="-78"/>
              </a:rPr>
              <a:t>1- 8% از حق بیمه های دریافتی بیمه شخص ثالث درتمامی شرکت های بیمه</a:t>
            </a:r>
          </a:p>
          <a:p>
            <a:pPr algn="r" rtl="1"/>
            <a:r>
              <a:rPr lang="fa-IR" sz="7400" dirty="0" smtClean="0">
                <a:cs typeface="B Lotus" panose="00000400000000000000" pitchFamily="2" charset="-78"/>
              </a:rPr>
              <a:t>2- جریمه تاخیر عدم تمدید بیمه های شخص ثالث </a:t>
            </a:r>
          </a:p>
          <a:p>
            <a:pPr algn="r" rtl="1"/>
            <a:r>
              <a:rPr lang="fa-IR" sz="7400" dirty="0" smtClean="0">
                <a:cs typeface="B Lotus" panose="00000400000000000000" pitchFamily="2" charset="-78"/>
              </a:rPr>
              <a:t>3- 20% از کل جریمه ها ی مربوط به راهنمایی ورانندگی</a:t>
            </a:r>
          </a:p>
          <a:p>
            <a:pPr algn="r" rtl="1"/>
            <a:r>
              <a:rPr lang="fa-IR" sz="7400" dirty="0" smtClean="0">
                <a:cs typeface="B Lotus" panose="00000400000000000000" pitchFamily="2" charset="-78"/>
              </a:rPr>
              <a:t>4- 20% از هزینه های  مربوط به دادرسی و جرائم نقدی دریافتی توسط قوه قضاییه</a:t>
            </a:r>
          </a:p>
          <a:p>
            <a:pPr algn="r" rtl="1"/>
            <a:r>
              <a:rPr lang="fa-IR" sz="7400" dirty="0" smtClean="0">
                <a:cs typeface="B Lotus" panose="00000400000000000000" pitchFamily="2" charset="-78"/>
              </a:rPr>
              <a:t>5- مبالغی که از مقصر حادثه بازیافت و ریکاوری میشود </a:t>
            </a:r>
          </a:p>
          <a:p>
            <a:pPr algn="r" rtl="1"/>
            <a:r>
              <a:rPr lang="fa-IR" sz="7400" dirty="0" smtClean="0">
                <a:cs typeface="B Lotus" panose="00000400000000000000" pitchFamily="2" charset="-78"/>
              </a:rPr>
              <a:t>6- کمک های خیریه ها و بودجه دولتی </a:t>
            </a:r>
          </a:p>
          <a:p>
            <a:endParaRPr lang="fa-IR" sz="7400" dirty="0" smtClean="0">
              <a:cs typeface="B Lotus" panose="00000400000000000000" pitchFamily="2" charset="-78"/>
            </a:endParaRPr>
          </a:p>
          <a:p>
            <a:r>
              <a:rPr lang="fa-IR" dirty="0" smtClean="0"/>
              <a:t>  </a:t>
            </a:r>
            <a:endParaRPr lang="en-US" dirty="0"/>
          </a:p>
        </p:txBody>
      </p:sp>
    </p:spTree>
    <p:extLst>
      <p:ext uri="{BB962C8B-B14F-4D97-AF65-F5344CB8AC3E}">
        <p14:creationId xmlns:p14="http://schemas.microsoft.com/office/powerpoint/2010/main" val="349031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48225"/>
            <a:ext cx="10515600" cy="4441238"/>
          </a:xfrm>
        </p:spPr>
        <p:txBody>
          <a:bodyPr>
            <a:normAutofit fontScale="90000"/>
          </a:bodyPr>
          <a:lstStyle/>
          <a:p>
            <a:pPr algn="r" rtl="1"/>
            <a:r>
              <a:rPr lang="fa-IR" sz="2000" dirty="0">
                <a:cs typeface="B Lotus" panose="00000400000000000000" pitchFamily="2" charset="-78"/>
              </a:rPr>
              <a:t/>
            </a:r>
            <a:br>
              <a:rPr lang="fa-IR" sz="2000" dirty="0">
                <a:cs typeface="B Lotus" panose="00000400000000000000" pitchFamily="2" charset="-78"/>
              </a:rPr>
            </a:br>
            <a:r>
              <a:rPr lang="fa-IR" sz="3200" dirty="0" smtClean="0">
                <a:cs typeface="B Lotus" panose="00000400000000000000" pitchFamily="2" charset="-78"/>
              </a:rPr>
              <a:t>تعهد بدنی حوادث راننده</a:t>
            </a:r>
            <a:br>
              <a:rPr lang="fa-IR" sz="3200" dirty="0" smtClean="0">
                <a:cs typeface="B Lotus" panose="00000400000000000000" pitchFamily="2" charset="-78"/>
              </a:rPr>
            </a:br>
            <a:r>
              <a:rPr lang="fa-IR" sz="2000" dirty="0" smtClean="0">
                <a:cs typeface="B Lotus" panose="00000400000000000000" pitchFamily="2" charset="-78"/>
              </a:rPr>
              <a:t/>
            </a:r>
            <a:br>
              <a:rPr lang="fa-IR" sz="2000" dirty="0" smtClean="0">
                <a:cs typeface="B Lotus" panose="00000400000000000000" pitchFamily="2" charset="-78"/>
              </a:rPr>
            </a:br>
            <a:r>
              <a:rPr lang="fa-IR" sz="2000" dirty="0" smtClean="0">
                <a:cs typeface="B Lotus" panose="00000400000000000000" pitchFamily="2" charset="-78"/>
              </a:rPr>
              <a:t>در بیمه شخص ثالث شخص اول :راننده ، شخص دوم : شرکت بیمه و سایرین شخص ثالث محسوب میشود</a:t>
            </a:r>
            <a:br>
              <a:rPr lang="fa-IR" sz="2000" dirty="0" smtClean="0">
                <a:cs typeface="B Lotus" panose="00000400000000000000" pitchFamily="2" charset="-78"/>
              </a:rPr>
            </a:br>
            <a:r>
              <a:rPr lang="fa-IR" sz="2000" dirty="0" smtClean="0">
                <a:cs typeface="B Lotus" panose="00000400000000000000" pitchFamily="2" charset="-78"/>
              </a:rPr>
              <a:t/>
            </a:r>
            <a:br>
              <a:rPr lang="fa-IR" sz="2000" dirty="0" smtClean="0">
                <a:cs typeface="B Lotus" panose="00000400000000000000" pitchFamily="2" charset="-78"/>
              </a:rPr>
            </a:br>
            <a:r>
              <a:rPr lang="fa-IR" sz="2000" dirty="0" smtClean="0">
                <a:cs typeface="B Lotus" panose="00000400000000000000" pitchFamily="2" charset="-78"/>
              </a:rPr>
              <a:t>طبق این تعهد راننده مقصر حادثه نیز تحت پوشش های بیمه ای ، هزینه های پزشکی،نقص عضو و فوت میباشد</a:t>
            </a:r>
            <a:br>
              <a:rPr lang="fa-IR" sz="2000" dirty="0" smtClean="0">
                <a:cs typeface="B Lotus" panose="00000400000000000000" pitchFamily="2" charset="-78"/>
              </a:rPr>
            </a:br>
            <a:r>
              <a:rPr lang="fa-IR" sz="2000" dirty="0" smtClean="0">
                <a:cs typeface="B Lotus" panose="00000400000000000000" pitchFamily="2" charset="-78"/>
              </a:rPr>
              <a:t/>
            </a:r>
            <a:br>
              <a:rPr lang="fa-IR" sz="2000" dirty="0" smtClean="0">
                <a:cs typeface="B Lotus" panose="00000400000000000000" pitchFamily="2" charset="-78"/>
              </a:rPr>
            </a:br>
            <a:r>
              <a:rPr lang="fa-IR" sz="2400" b="1" dirty="0" smtClean="0">
                <a:cs typeface="B Lotus" panose="00000400000000000000" pitchFamily="2" charset="-78"/>
              </a:rPr>
              <a:t>نکته</a:t>
            </a:r>
            <a:r>
              <a:rPr lang="fa-IR" sz="2000" dirty="0" smtClean="0">
                <a:cs typeface="B Lotus" panose="00000400000000000000" pitchFamily="2" charset="-78"/>
              </a:rPr>
              <a:t/>
            </a:r>
            <a:br>
              <a:rPr lang="fa-IR" sz="2000" dirty="0" smtClean="0">
                <a:cs typeface="B Lotus" panose="00000400000000000000" pitchFamily="2" charset="-78"/>
              </a:rPr>
            </a:br>
            <a:r>
              <a:rPr lang="fa-IR" sz="2000" dirty="0" smtClean="0">
                <a:cs typeface="B Lotus" panose="00000400000000000000" pitchFamily="2" charset="-78"/>
              </a:rPr>
              <a:t>دیه یوم الاداست : یعنی باید به نرخ روز پرداخت شود</a:t>
            </a:r>
            <a:br>
              <a:rPr lang="fa-IR" sz="2000" dirty="0" smtClean="0">
                <a:cs typeface="B Lotus" panose="00000400000000000000" pitchFamily="2" charset="-78"/>
              </a:rPr>
            </a:br>
            <a:r>
              <a:rPr lang="fa-IR" sz="2000" dirty="0" smtClean="0">
                <a:cs typeface="B Lotus" panose="00000400000000000000" pitchFamily="2" charset="-78"/>
              </a:rPr>
              <a:t/>
            </a:r>
            <a:br>
              <a:rPr lang="fa-IR" sz="2000" dirty="0" smtClean="0">
                <a:cs typeface="B Lotus" panose="00000400000000000000" pitchFamily="2" charset="-78"/>
              </a:rPr>
            </a:br>
            <a:r>
              <a:rPr lang="fa-IR" sz="2800" b="1" dirty="0" smtClean="0">
                <a:cs typeface="B Lotus" panose="00000400000000000000" pitchFamily="2" charset="-78"/>
              </a:rPr>
              <a:t>نکته</a:t>
            </a:r>
            <a:br>
              <a:rPr lang="fa-IR" sz="2800" b="1" dirty="0" smtClean="0">
                <a:cs typeface="B Lotus" panose="00000400000000000000" pitchFamily="2" charset="-78"/>
              </a:rPr>
            </a:br>
            <a:r>
              <a:rPr lang="fa-IR" sz="2000" dirty="0" smtClean="0">
                <a:cs typeface="B Lotus" panose="00000400000000000000" pitchFamily="2" charset="-78"/>
              </a:rPr>
              <a:t/>
            </a:r>
            <a:br>
              <a:rPr lang="fa-IR" sz="2000" dirty="0" smtClean="0">
                <a:cs typeface="B Lotus" panose="00000400000000000000" pitchFamily="2" charset="-78"/>
              </a:rPr>
            </a:br>
            <a:r>
              <a:rPr lang="fa-IR" sz="2400" dirty="0" smtClean="0">
                <a:cs typeface="B Lotus" panose="00000400000000000000" pitchFamily="2" charset="-78"/>
              </a:rPr>
              <a:t>حداکثر تعهد بدنی حوادث راننده برابر با دیه ماه عادی میباشد و به صورت خودکار یوم الادا محاسبه نمیشود و </a:t>
            </a:r>
            <a:br>
              <a:rPr lang="fa-IR" sz="2400" dirty="0" smtClean="0">
                <a:cs typeface="B Lotus" panose="00000400000000000000" pitchFamily="2" charset="-78"/>
              </a:rPr>
            </a:br>
            <a:r>
              <a:rPr lang="fa-IR" sz="2400" dirty="0">
                <a:cs typeface="B Lotus" panose="00000400000000000000" pitchFamily="2" charset="-78"/>
              </a:rPr>
              <a:t/>
            </a:r>
            <a:br>
              <a:rPr lang="fa-IR" sz="2400" dirty="0">
                <a:cs typeface="B Lotus" panose="00000400000000000000" pitchFamily="2" charset="-78"/>
              </a:rPr>
            </a:br>
            <a:r>
              <a:rPr lang="fa-IR" sz="2400" dirty="0" smtClean="0">
                <a:cs typeface="B Lotus" panose="00000400000000000000" pitchFamily="2" charset="-78"/>
              </a:rPr>
              <a:t>میتوان برای هر سال مانند تعهد مالی با صدور الحاقیه آن را افزایش داد </a:t>
            </a:r>
            <a:endParaRPr lang="en-US" sz="2400" dirty="0">
              <a:cs typeface="B Lotus" panose="00000400000000000000" pitchFamily="2" charset="-78"/>
            </a:endParaRPr>
          </a:p>
        </p:txBody>
      </p:sp>
    </p:spTree>
    <p:extLst>
      <p:ext uri="{BB962C8B-B14F-4D97-AF65-F5344CB8AC3E}">
        <p14:creationId xmlns:p14="http://schemas.microsoft.com/office/powerpoint/2010/main" val="30081840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5000"/>
            <a:lumOff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6090" y="491222"/>
            <a:ext cx="11308568" cy="4098241"/>
          </a:xfrm>
        </p:spPr>
        <p:txBody>
          <a:bodyPr/>
          <a:lstStyle/>
          <a:p>
            <a:pPr algn="r" rtl="1"/>
            <a:r>
              <a:rPr lang="fa-IR" sz="2400" dirty="0" smtClean="0">
                <a:cs typeface="B Lotus" panose="00000400000000000000" pitchFamily="2" charset="-78"/>
              </a:rPr>
              <a:t>واما </a:t>
            </a:r>
            <a:r>
              <a:rPr lang="fa-IR" sz="2000" dirty="0" smtClean="0">
                <a:cs typeface="B Lotus" panose="00000400000000000000" pitchFamily="2" charset="-78"/>
              </a:rPr>
              <a:t>ریشه گلایه های مردم در واحدهای خسارت چیست</a:t>
            </a:r>
            <a:r>
              <a:rPr lang="fa-IR" sz="2000" dirty="0" smtClean="0"/>
              <a:t/>
            </a:r>
            <a:br>
              <a:rPr lang="fa-IR" sz="2000" dirty="0" smtClean="0"/>
            </a:br>
            <a:r>
              <a:rPr lang="fa-IR" sz="2000" dirty="0" smtClean="0"/>
              <a:t/>
            </a:r>
            <a:br>
              <a:rPr lang="fa-IR" sz="2000" dirty="0" smtClean="0"/>
            </a:br>
            <a:r>
              <a:rPr lang="fa-IR" sz="2800" dirty="0" smtClean="0"/>
              <a:t>تعهد مالی </a:t>
            </a:r>
            <a:r>
              <a:rPr lang="fa-IR" sz="2000" dirty="0" smtClean="0"/>
              <a:t/>
            </a:r>
            <a:br>
              <a:rPr lang="fa-IR" sz="2000" dirty="0" smtClean="0"/>
            </a:br>
            <a:r>
              <a:rPr lang="fa-IR" sz="2000" dirty="0" smtClean="0"/>
              <a:t/>
            </a:r>
            <a:br>
              <a:rPr lang="fa-IR" sz="2000" dirty="0" smtClean="0"/>
            </a:br>
            <a:r>
              <a:rPr lang="fa-IR" sz="2400" dirty="0" smtClean="0">
                <a:cs typeface="B Lotus" panose="00000400000000000000" pitchFamily="2" charset="-78"/>
              </a:rPr>
              <a:t>در بیمه شخص ثالث با همان حق بیمه که تعهدات جانی خریده میشود حداقلی به عنوان تعهد مالی وجود دارد که برابر</a:t>
            </a:r>
            <a:br>
              <a:rPr lang="fa-IR" sz="2400" dirty="0" smtClean="0">
                <a:cs typeface="B Lotus" panose="00000400000000000000" pitchFamily="2" charset="-78"/>
              </a:rPr>
            </a:br>
            <a:r>
              <a:rPr lang="fa-IR" sz="2400" dirty="0">
                <a:cs typeface="B Lotus" panose="00000400000000000000" pitchFamily="2" charset="-78"/>
              </a:rPr>
              <a:t/>
            </a:r>
            <a:br>
              <a:rPr lang="fa-IR" sz="2400" dirty="0">
                <a:cs typeface="B Lotus" panose="00000400000000000000" pitchFamily="2" charset="-78"/>
              </a:rPr>
            </a:br>
            <a:r>
              <a:rPr lang="fa-IR" sz="2400" dirty="0" smtClean="0">
                <a:cs typeface="B Lotus" panose="00000400000000000000" pitchFamily="2" charset="-78"/>
              </a:rPr>
              <a:t> است 2/5% دیه ماه حرام درآن سال مثلا در سال 1404 حداقل تعهد مالی 53/333/000تومان می باشد</a:t>
            </a:r>
            <a:br>
              <a:rPr lang="fa-IR" sz="2400" dirty="0" smtClean="0">
                <a:cs typeface="B Lotus" panose="00000400000000000000" pitchFamily="2" charset="-78"/>
              </a:rPr>
            </a:br>
            <a:r>
              <a:rPr lang="fa-IR" sz="2400" dirty="0" smtClean="0">
                <a:cs typeface="B Lotus" panose="00000400000000000000" pitchFamily="2" charset="-78"/>
              </a:rPr>
              <a:t/>
            </a:r>
            <a:br>
              <a:rPr lang="fa-IR" sz="2400" dirty="0" smtClean="0">
                <a:cs typeface="B Lotus" panose="00000400000000000000" pitchFamily="2" charset="-78"/>
              </a:rPr>
            </a:br>
            <a:r>
              <a:rPr lang="fa-IR" sz="2400" dirty="0" smtClean="0">
                <a:cs typeface="B Lotus" panose="00000400000000000000" pitchFamily="2" charset="-78"/>
              </a:rPr>
              <a:t>تعهد مالی با اختیار بیمه گذار با پرداخت حق بیمه اضافی تا سقف نصف دیه ماه حرام قابل افزایش می باشد </a:t>
            </a:r>
            <a:endParaRPr lang="en-US" sz="2400" dirty="0">
              <a:cs typeface="B Lotus" panose="00000400000000000000" pitchFamily="2" charset="-78"/>
            </a:endParaRPr>
          </a:p>
        </p:txBody>
      </p:sp>
    </p:spTree>
    <p:extLst>
      <p:ext uri="{BB962C8B-B14F-4D97-AF65-F5344CB8AC3E}">
        <p14:creationId xmlns:p14="http://schemas.microsoft.com/office/powerpoint/2010/main" val="1543641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26608"/>
            <a:ext cx="10515600" cy="6203853"/>
          </a:xfrm>
          <a:effectLst>
            <a:glow rad="127000">
              <a:schemeClr val="accent2">
                <a:lumMod val="60000"/>
                <a:lumOff val="40000"/>
              </a:schemeClr>
            </a:glow>
          </a:effectLst>
        </p:spPr>
        <p:txBody>
          <a:bodyPr>
            <a:normAutofit/>
          </a:bodyPr>
          <a:lstStyle/>
          <a:p>
            <a:pPr algn="r" rtl="1"/>
            <a:r>
              <a:rPr lang="fa-IR" sz="3600" b="1" dirty="0" smtClean="0">
                <a:cs typeface="B Lotus" panose="00000400000000000000" pitchFamily="2" charset="-78"/>
              </a:rPr>
              <a:t>انواع کروکی :</a:t>
            </a:r>
            <a:br>
              <a:rPr lang="fa-IR" sz="3600" b="1" dirty="0" smtClean="0">
                <a:cs typeface="B Lotus" panose="00000400000000000000" pitchFamily="2" charset="-78"/>
              </a:rPr>
            </a:br>
            <a:r>
              <a:rPr lang="fa-IR" sz="2400" dirty="0" smtClean="0">
                <a:cs typeface="B Lotus" panose="00000400000000000000" pitchFamily="2" charset="-78"/>
              </a:rPr>
              <a:t/>
            </a:r>
            <a:br>
              <a:rPr lang="fa-IR" sz="2400" dirty="0" smtClean="0">
                <a:cs typeface="B Lotus" panose="00000400000000000000" pitchFamily="2" charset="-78"/>
              </a:rPr>
            </a:br>
            <a:r>
              <a:rPr lang="fa-IR" sz="2400" dirty="0" smtClean="0">
                <a:cs typeface="B Lotus" panose="00000400000000000000" pitchFamily="2" charset="-78"/>
              </a:rPr>
              <a:t>کروکی سازشی </a:t>
            </a:r>
            <a:br>
              <a:rPr lang="fa-IR" sz="2400" dirty="0" smtClean="0">
                <a:cs typeface="B Lotus" panose="00000400000000000000" pitchFamily="2" charset="-78"/>
              </a:rPr>
            </a:br>
            <a:r>
              <a:rPr lang="fa-IR" sz="2400" dirty="0" smtClean="0">
                <a:cs typeface="B Lotus" panose="00000400000000000000" pitchFamily="2" charset="-78"/>
              </a:rPr>
              <a:t/>
            </a:r>
            <a:br>
              <a:rPr lang="fa-IR" sz="2400" dirty="0" smtClean="0">
                <a:cs typeface="B Lotus" panose="00000400000000000000" pitchFamily="2" charset="-78"/>
              </a:rPr>
            </a:br>
            <a:r>
              <a:rPr lang="fa-IR" sz="2400" dirty="0" smtClean="0">
                <a:cs typeface="B Lotus" panose="00000400000000000000" pitchFamily="2" charset="-78"/>
              </a:rPr>
              <a:t>کروکی غیر سازشی</a:t>
            </a:r>
            <a:br>
              <a:rPr lang="fa-IR" sz="2400" dirty="0" smtClean="0">
                <a:cs typeface="B Lotus" panose="00000400000000000000" pitchFamily="2" charset="-78"/>
              </a:rPr>
            </a:br>
            <a:r>
              <a:rPr lang="fa-IR" sz="2400" dirty="0" smtClean="0">
                <a:cs typeface="B Lotus" panose="00000400000000000000" pitchFamily="2" charset="-78"/>
              </a:rPr>
              <a:t/>
            </a:r>
            <a:br>
              <a:rPr lang="fa-IR" sz="2400" dirty="0" smtClean="0">
                <a:cs typeface="B Lotus" panose="00000400000000000000" pitchFamily="2" charset="-78"/>
              </a:rPr>
            </a:br>
            <a:r>
              <a:rPr lang="fa-IR" sz="2400" dirty="0" smtClean="0">
                <a:cs typeface="B Lotus" panose="00000400000000000000" pitchFamily="2" charset="-78"/>
              </a:rPr>
              <a:t>کروکی صحنه بهم خورده</a:t>
            </a:r>
            <a:br>
              <a:rPr lang="fa-IR" sz="2400" dirty="0" smtClean="0">
                <a:cs typeface="B Lotus" panose="00000400000000000000" pitchFamily="2" charset="-78"/>
              </a:rPr>
            </a:br>
            <a:r>
              <a:rPr lang="fa-IR" sz="2400" dirty="0" smtClean="0">
                <a:cs typeface="B Lotus" panose="00000400000000000000" pitchFamily="2" charset="-78"/>
              </a:rPr>
              <a:t/>
            </a:r>
            <a:br>
              <a:rPr lang="fa-IR" sz="2400" dirty="0" smtClean="0">
                <a:cs typeface="B Lotus" panose="00000400000000000000" pitchFamily="2" charset="-78"/>
              </a:rPr>
            </a:br>
            <a:r>
              <a:rPr lang="fa-IR" sz="3200" b="1" dirty="0" smtClean="0">
                <a:cs typeface="B Lotus" panose="00000400000000000000" pitchFamily="2" charset="-78"/>
              </a:rPr>
              <a:t>خودرو متعارف و نامتعارف </a:t>
            </a:r>
            <a:r>
              <a:rPr lang="fa-IR" sz="2400" dirty="0" smtClean="0">
                <a:cs typeface="B Lotus" panose="00000400000000000000" pitchFamily="2" charset="-78"/>
              </a:rPr>
              <a:t/>
            </a:r>
            <a:br>
              <a:rPr lang="fa-IR" sz="2400" dirty="0" smtClean="0">
                <a:cs typeface="B Lotus" panose="00000400000000000000" pitchFamily="2" charset="-78"/>
              </a:rPr>
            </a:br>
            <a:r>
              <a:rPr lang="fa-IR" sz="2400" dirty="0">
                <a:cs typeface="B Lotus" panose="00000400000000000000" pitchFamily="2" charset="-78"/>
              </a:rPr>
              <a:t/>
            </a:r>
            <a:br>
              <a:rPr lang="fa-IR" sz="2400" dirty="0">
                <a:cs typeface="B Lotus" panose="00000400000000000000" pitchFamily="2" charset="-78"/>
              </a:rPr>
            </a:br>
            <a:endParaRPr lang="en-US" sz="2400" dirty="0">
              <a:cs typeface="B Lotus" panose="00000400000000000000" pitchFamily="2" charset="-78"/>
            </a:endParaRPr>
          </a:p>
        </p:txBody>
      </p:sp>
    </p:spTree>
    <p:extLst>
      <p:ext uri="{BB962C8B-B14F-4D97-AF65-F5344CB8AC3E}">
        <p14:creationId xmlns:p14="http://schemas.microsoft.com/office/powerpoint/2010/main" val="8640983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11CC92A-1558-A3F9-83F6-D281FA01773F}"/>
              </a:ext>
            </a:extLst>
          </p:cNvPr>
          <p:cNvSpPr>
            <a:spLocks noGrp="1"/>
          </p:cNvSpPr>
          <p:nvPr>
            <p:ph type="ctrTitle"/>
          </p:nvPr>
        </p:nvSpPr>
        <p:spPr>
          <a:xfrm>
            <a:off x="140677" y="112542"/>
            <a:ext cx="11840306" cy="6527409"/>
          </a:xfrm>
        </p:spPr>
        <p:txBody>
          <a:bodyPr>
            <a:normAutofit/>
          </a:bodyPr>
          <a:lstStyle/>
          <a:p>
            <a:pPr algn="r" rtl="1">
              <a:lnSpc>
                <a:spcPct val="150000"/>
              </a:lnSpc>
            </a:pPr>
            <a:r>
              <a:rPr lang="fa-IR" sz="4000" b="1" dirty="0" smtClean="0">
                <a:cs typeface="B Lotus" panose="00000400000000000000" pitchFamily="2" charset="-78"/>
              </a:rPr>
              <a:t>تاریخچه </a:t>
            </a:r>
            <a:r>
              <a:rPr lang="fa-IR" sz="4000" b="1" dirty="0">
                <a:cs typeface="B Lotus" panose="00000400000000000000" pitchFamily="2" charset="-78"/>
              </a:rPr>
              <a:t>بیمه </a:t>
            </a:r>
            <a:r>
              <a:rPr lang="fa-IR" sz="4000" dirty="0" smtClean="0"/>
              <a:t>:</a:t>
            </a:r>
            <a:r>
              <a:rPr lang="fa-IR" sz="3200" dirty="0">
                <a:solidFill>
                  <a:schemeClr val="tx2">
                    <a:lumMod val="10000"/>
                    <a:lumOff val="90000"/>
                  </a:schemeClr>
                </a:solidFill>
              </a:rPr>
              <a:t/>
            </a:r>
            <a:br>
              <a:rPr lang="fa-IR" sz="3200" dirty="0">
                <a:solidFill>
                  <a:schemeClr val="tx2">
                    <a:lumMod val="10000"/>
                    <a:lumOff val="90000"/>
                  </a:schemeClr>
                </a:solidFill>
              </a:rPr>
            </a:br>
            <a:r>
              <a:rPr lang="fa-IR" sz="3200" dirty="0">
                <a:solidFill>
                  <a:schemeClr val="tx2">
                    <a:lumMod val="10000"/>
                    <a:lumOff val="90000"/>
                  </a:schemeClr>
                </a:solidFill>
              </a:rPr>
              <a:t>   </a:t>
            </a:r>
            <a:r>
              <a:rPr lang="fa-IR" sz="2800" dirty="0">
                <a:solidFill>
                  <a:schemeClr val="tx1">
                    <a:lumMod val="95000"/>
                    <a:lumOff val="5000"/>
                  </a:schemeClr>
                </a:solidFill>
              </a:rPr>
              <a:t>اولین نوع بیمه </a:t>
            </a:r>
            <a:r>
              <a:rPr lang="fa-IR" sz="2800" dirty="0" smtClean="0">
                <a:solidFill>
                  <a:schemeClr val="tx1">
                    <a:lumMod val="95000"/>
                    <a:lumOff val="5000"/>
                  </a:schemeClr>
                </a:solidFill>
              </a:rPr>
              <a:t>، </a:t>
            </a:r>
            <a:r>
              <a:rPr lang="fa-IR" sz="2800" dirty="0">
                <a:solidFill>
                  <a:schemeClr val="tx1">
                    <a:lumMod val="95000"/>
                    <a:lumOff val="5000"/>
                  </a:schemeClr>
                </a:solidFill>
              </a:rPr>
              <a:t>بیمه باربری دریایی بوده است . این نوع بیمه دستاورد  دریانوردان </a:t>
            </a:r>
            <a:r>
              <a:rPr lang="fa-IR" sz="2800" dirty="0" smtClean="0">
                <a:solidFill>
                  <a:schemeClr val="tx1">
                    <a:lumMod val="95000"/>
                    <a:lumOff val="5000"/>
                  </a:schemeClr>
                </a:solidFill>
              </a:rPr>
              <a:t>فنیقی </a:t>
            </a:r>
            <a:r>
              <a:rPr lang="fa-IR" sz="2800" dirty="0">
                <a:solidFill>
                  <a:schemeClr val="tx1">
                    <a:lumMod val="95000"/>
                    <a:lumOff val="5000"/>
                  </a:schemeClr>
                </a:solidFill>
              </a:rPr>
              <a:t>که آنها نیز از </a:t>
            </a:r>
            <a:r>
              <a:rPr lang="fa-IR" sz="2800" dirty="0" smtClean="0">
                <a:solidFill>
                  <a:schemeClr val="tx1">
                    <a:lumMod val="95000"/>
                    <a:lumOff val="5000"/>
                  </a:schemeClr>
                </a:solidFill>
              </a:rPr>
              <a:t>بابلی </a:t>
            </a:r>
            <a:r>
              <a:rPr lang="fa-IR" sz="2800" dirty="0">
                <a:solidFill>
                  <a:schemeClr val="tx1">
                    <a:lumMod val="95000"/>
                    <a:lumOff val="5000"/>
                  </a:schemeClr>
                </a:solidFill>
              </a:rPr>
              <a:t>ها این کار را آموخته بودند . </a:t>
            </a:r>
            <a:r>
              <a:rPr lang="fa-IR" sz="2800" dirty="0" smtClean="0">
                <a:solidFill>
                  <a:schemeClr val="tx1">
                    <a:lumMod val="95000"/>
                    <a:lumOff val="5000"/>
                  </a:schemeClr>
                </a:solidFill>
              </a:rPr>
              <a:t>دریانوردان و کشتی رانان فنیقی از بازرگانان و تجار وام دریافت میکردند به این صورت که اگر سفر را به سلامت پشت سر میگذاشتند باید اصل وام را به همراه بهره آن پرداخت میکردند و در صورت بروز حادثه و یا حمله دزدان دریایی دیگر حتی نیاز به پرداخت اصل وام هم  نبود به عبارت دیگر ریسک خطرات این سفر را وام دهنده در قبال دریافت بهره آن بر عهده  میگرفت . درزمان احمد شاه قاجار درسال 1289 ش دو موسسه روسی فعالیت بیمه ای درایران را به راه انداختند پس از آنها به تدریج شرکت های بیمه ای خارجی وارد بازار ایران شدند و اما درسال 1314 شمسی شرکت سهامی بیمه ایران با سرمایه دولتی 2 میلیون تومان تاسیس شد.</a:t>
            </a:r>
            <a:endParaRPr lang="en-US" sz="2800" dirty="0">
              <a:solidFill>
                <a:schemeClr val="tx2">
                  <a:lumMod val="10000"/>
                  <a:lumOff val="90000"/>
                </a:schemeClr>
              </a:solidFill>
            </a:endParaRPr>
          </a:p>
        </p:txBody>
      </p:sp>
    </p:spTree>
    <p:extLst>
      <p:ext uri="{BB962C8B-B14F-4D97-AF65-F5344CB8AC3E}">
        <p14:creationId xmlns:p14="http://schemas.microsoft.com/office/powerpoint/2010/main" val="34943864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5000"/>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9600" dirty="0" smtClean="0">
                <a:latin typeface="Arial" panose="020B0604020202020204" pitchFamily="34" charset="0"/>
                <a:cs typeface="Arial" panose="020B0604020202020204" pitchFamily="34" charset="0"/>
              </a:rPr>
              <a:t>چرا  بیمه </a:t>
            </a:r>
            <a:endParaRPr lang="en-US" sz="96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565418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9C6C2-37D3-C053-BC08-F8D823C6AD87}"/>
              </a:ext>
            </a:extLst>
          </p:cNvPr>
          <p:cNvSpPr>
            <a:spLocks noGrp="1"/>
          </p:cNvSpPr>
          <p:nvPr>
            <p:ph type="ctrTitle"/>
          </p:nvPr>
        </p:nvSpPr>
        <p:spPr>
          <a:xfrm>
            <a:off x="2772621" y="538656"/>
            <a:ext cx="9144000" cy="3647768"/>
          </a:xfrm>
        </p:spPr>
        <p:txBody>
          <a:bodyPr>
            <a:normAutofit/>
          </a:bodyPr>
          <a:lstStyle/>
          <a:p>
            <a:pPr algn="r"/>
            <a:r>
              <a:rPr lang="fa-IR" sz="2400" dirty="0"/>
              <a:t/>
            </a:r>
            <a:br>
              <a:rPr lang="fa-IR" sz="2400" dirty="0"/>
            </a:br>
            <a:r>
              <a:rPr lang="fa-IR" sz="3600" dirty="0" smtClean="0">
                <a:solidFill>
                  <a:schemeClr val="tx2">
                    <a:lumMod val="10000"/>
                    <a:lumOff val="90000"/>
                  </a:schemeClr>
                </a:solidFill>
              </a:rPr>
              <a:t>ب</a:t>
            </a:r>
            <a:r>
              <a:rPr lang="fa-IR" sz="2400" dirty="0"/>
              <a:t/>
            </a:r>
            <a:br>
              <a:rPr lang="fa-IR" sz="2400" dirty="0"/>
            </a:br>
            <a:r>
              <a:rPr lang="fa-IR" sz="2400" dirty="0"/>
              <a:t/>
            </a:r>
            <a:br>
              <a:rPr lang="fa-IR" sz="2400" dirty="0"/>
            </a:br>
            <a:r>
              <a:rPr lang="fa-IR" sz="2400" dirty="0"/>
              <a:t/>
            </a:r>
            <a:br>
              <a:rPr lang="fa-IR" sz="2400" dirty="0"/>
            </a:br>
            <a:r>
              <a:rPr lang="fa-IR" sz="2400" dirty="0"/>
              <a:t/>
            </a:r>
            <a:br>
              <a:rPr lang="fa-IR" sz="2400" dirty="0"/>
            </a:br>
            <a:r>
              <a:rPr lang="fa-IR" dirty="0"/>
              <a:t> </a:t>
            </a:r>
            <a:endParaRPr lang="en-US" dirty="0"/>
          </a:p>
        </p:txBody>
      </p:sp>
      <p:sp>
        <p:nvSpPr>
          <p:cNvPr id="3" name="Subtitle 2">
            <a:extLst>
              <a:ext uri="{FF2B5EF4-FFF2-40B4-BE49-F238E27FC236}">
                <a16:creationId xmlns:a16="http://schemas.microsoft.com/office/drawing/2014/main" id="{6E80124F-3466-0172-34E4-C034825BC686}"/>
              </a:ext>
            </a:extLst>
          </p:cNvPr>
          <p:cNvSpPr>
            <a:spLocks noGrp="1"/>
          </p:cNvSpPr>
          <p:nvPr>
            <p:ph type="subTitle" idx="1"/>
          </p:nvPr>
        </p:nvSpPr>
        <p:spPr>
          <a:xfrm>
            <a:off x="1671484" y="2674374"/>
            <a:ext cx="9144000" cy="3183194"/>
          </a:xfrm>
        </p:spPr>
        <p:txBody>
          <a:bodyPr>
            <a:normAutofit/>
          </a:bodyPr>
          <a:lstStyle/>
          <a:p>
            <a:pPr algn="r"/>
            <a:endParaRPr lang="fa-IR" sz="3200" dirty="0">
              <a:solidFill>
                <a:schemeClr val="tx2">
                  <a:lumMod val="10000"/>
                  <a:lumOff val="90000"/>
                </a:schemeClr>
              </a:solidFill>
            </a:endParaRPr>
          </a:p>
          <a:p>
            <a:pPr algn="r"/>
            <a:r>
              <a:rPr lang="fa-IR" sz="3200" dirty="0">
                <a:solidFill>
                  <a:schemeClr val="tx2">
                    <a:lumMod val="10000"/>
                    <a:lumOff val="90000"/>
                  </a:schemeClr>
                </a:solidFill>
              </a:rPr>
              <a:t>طبق آیه چهار </a:t>
            </a:r>
            <a:r>
              <a:rPr lang="fa-IR" sz="3200" dirty="0" smtClean="0">
                <a:solidFill>
                  <a:schemeClr val="tx2">
                    <a:lumMod val="10000"/>
                    <a:lumOff val="90000"/>
                  </a:schemeClr>
                </a:solidFill>
              </a:rPr>
              <a:t>سوره</a:t>
            </a:r>
            <a:endParaRPr lang="fa-IR" dirty="0"/>
          </a:p>
        </p:txBody>
      </p:sp>
      <p:sp>
        <p:nvSpPr>
          <p:cNvPr id="4" name="Rectangle 3"/>
          <p:cNvSpPr/>
          <p:nvPr/>
        </p:nvSpPr>
        <p:spPr>
          <a:xfrm>
            <a:off x="496389" y="483327"/>
            <a:ext cx="11053186" cy="2431435"/>
          </a:xfrm>
          <a:prstGeom prst="rect">
            <a:avLst/>
          </a:prstGeom>
        </p:spPr>
        <p:txBody>
          <a:bodyPr wrap="square">
            <a:spAutoFit/>
          </a:bodyPr>
          <a:lstStyle/>
          <a:p>
            <a:pPr algn="r" rtl="1"/>
            <a:r>
              <a:rPr lang="fa-IR" sz="2800" dirty="0" smtClean="0">
                <a:solidFill>
                  <a:schemeClr val="tx2">
                    <a:lumMod val="75000"/>
                  </a:schemeClr>
                </a:solidFill>
              </a:rPr>
              <a:t>بیمه</a:t>
            </a:r>
          </a:p>
          <a:p>
            <a:pPr algn="r" rtl="1"/>
            <a:r>
              <a:rPr lang="fa-IR" sz="2800" dirty="0" smtClean="0">
                <a:solidFill>
                  <a:schemeClr val="tx2">
                    <a:lumMod val="10000"/>
                    <a:lumOff val="90000"/>
                  </a:schemeClr>
                </a:solidFill>
              </a:rPr>
              <a:t/>
            </a:r>
            <a:br>
              <a:rPr lang="fa-IR" sz="2800" dirty="0" smtClean="0">
                <a:solidFill>
                  <a:schemeClr val="tx2">
                    <a:lumMod val="10000"/>
                    <a:lumOff val="90000"/>
                  </a:schemeClr>
                </a:solidFill>
              </a:rPr>
            </a:br>
            <a:r>
              <a:rPr lang="fa-IR" sz="2000" b="1" dirty="0" smtClean="0">
                <a:cs typeface="B Lotus" panose="00000400000000000000" pitchFamily="2" charset="-78"/>
              </a:rPr>
              <a:t>بیمه قراردادی است که به موجب آن یک طرف تعهد می کند در ازای پرداخت وجه یا وجوهی از طرف </a:t>
            </a:r>
          </a:p>
          <a:p>
            <a:pPr algn="r" rtl="1"/>
            <a:endParaRPr lang="fa-IR" sz="2000" b="1" dirty="0">
              <a:cs typeface="B Lotus" panose="00000400000000000000" pitchFamily="2" charset="-78"/>
            </a:endParaRPr>
          </a:p>
          <a:p>
            <a:pPr algn="r" rtl="1"/>
            <a:r>
              <a:rPr lang="fa-IR" sz="2000" b="1" dirty="0" smtClean="0">
                <a:cs typeface="B Lotus" panose="00000400000000000000" pitchFamily="2" charset="-78"/>
              </a:rPr>
              <a:t>دیگر در صورت وقوع و یا بروز حادثه خسارت وارده بر او را جبران نموده و یا وجه معینی بپردازد</a:t>
            </a:r>
          </a:p>
          <a:p>
            <a:pPr algn="r" rtl="1"/>
            <a:endParaRPr lang="fa-IR" b="1" dirty="0">
              <a:cs typeface="B Lotus" panose="00000400000000000000" pitchFamily="2" charset="-78"/>
            </a:endParaRPr>
          </a:p>
          <a:p>
            <a:pPr algn="r" rtl="1"/>
            <a:r>
              <a:rPr lang="fa-IR" dirty="0" smtClean="0"/>
              <a:t> </a:t>
            </a:r>
          </a:p>
        </p:txBody>
      </p:sp>
      <p:sp>
        <p:nvSpPr>
          <p:cNvPr id="5" name="Subtitle 2">
            <a:extLst>
              <a:ext uri="{FF2B5EF4-FFF2-40B4-BE49-F238E27FC236}">
                <a16:creationId xmlns:a16="http://schemas.microsoft.com/office/drawing/2014/main" id="{6E80124F-3466-0172-34E4-C034825BC686}"/>
              </a:ext>
            </a:extLst>
          </p:cNvPr>
          <p:cNvSpPr txBox="1">
            <a:spLocks/>
          </p:cNvSpPr>
          <p:nvPr/>
        </p:nvSpPr>
        <p:spPr>
          <a:xfrm>
            <a:off x="2551611" y="2575734"/>
            <a:ext cx="9144000" cy="3183194"/>
          </a:xfrm>
          <a:prstGeom prst="rect">
            <a:avLst/>
          </a:prstGeom>
        </p:spPr>
        <p:txBody>
          <a:bodyPr>
            <a:normAutofit fontScale="625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lgn="r"/>
            <a:r>
              <a:rPr lang="fa-IR" sz="3800" dirty="0" smtClean="0">
                <a:solidFill>
                  <a:schemeClr val="tx1"/>
                </a:solidFill>
              </a:rPr>
              <a:t>بیمه از نگاه اسلام </a:t>
            </a:r>
          </a:p>
          <a:p>
            <a:pPr algn="r"/>
            <a:endParaRPr lang="fa-IR" sz="3200" dirty="0" smtClean="0">
              <a:solidFill>
                <a:schemeClr val="tx1"/>
              </a:solidFill>
            </a:endParaRPr>
          </a:p>
          <a:p>
            <a:pPr algn="r"/>
            <a:r>
              <a:rPr lang="fa-IR" sz="3800" dirty="0" smtClean="0">
                <a:solidFill>
                  <a:schemeClr val="tx1"/>
                </a:solidFill>
              </a:rPr>
              <a:t>طبق آیه چهار سوره قریش</a:t>
            </a:r>
            <a:r>
              <a:rPr lang="fa-IR" sz="3200" dirty="0" smtClean="0">
                <a:solidFill>
                  <a:schemeClr val="tx1"/>
                </a:solidFill>
              </a:rPr>
              <a:t>:</a:t>
            </a:r>
            <a:endParaRPr lang="fa-IR" dirty="0" smtClean="0"/>
          </a:p>
          <a:p>
            <a:pPr marL="0" indent="0" algn="r">
              <a:buNone/>
            </a:pPr>
            <a:endParaRPr lang="fa-IR" sz="2200" b="1" dirty="0" smtClean="0"/>
          </a:p>
          <a:p>
            <a:pPr marL="0" indent="0" algn="r">
              <a:buNone/>
            </a:pPr>
            <a:r>
              <a:rPr lang="fa-IR" sz="2900" b="1" dirty="0" smtClean="0">
                <a:latin typeface="Abo-thar" panose="05010101010101010101" pitchFamily="2" charset="2"/>
                <a:cs typeface="B Lotus" panose="00000400000000000000" pitchFamily="2" charset="-78"/>
              </a:rPr>
              <a:t>خداوند را معرفی میکند که مردم قریش را از گرسنگی نجات داد وآن ها را در امنیت وآرامش قرار داد واین امر </a:t>
            </a:r>
          </a:p>
          <a:p>
            <a:pPr marL="0" indent="0" algn="r">
              <a:buNone/>
            </a:pPr>
            <a:r>
              <a:rPr lang="fa-IR" sz="2900" b="1" dirty="0" smtClean="0">
                <a:latin typeface="Abo-thar" panose="05010101010101010101" pitchFamily="2" charset="2"/>
                <a:cs typeface="B Lotus" panose="00000400000000000000" pitchFamily="2" charset="-78"/>
              </a:rPr>
              <a:t>به انها امکان داد تا به تجارت خود بپردازند و منفعت کسب کنند .</a:t>
            </a:r>
          </a:p>
          <a:p>
            <a:pPr algn="r"/>
            <a:endParaRPr lang="fa-IR" sz="2200" b="1" dirty="0" smtClean="0"/>
          </a:p>
          <a:p>
            <a:pPr marL="0" indent="0" algn="r">
              <a:buNone/>
            </a:pPr>
            <a:endParaRPr lang="fa-IR" sz="2000" dirty="0" smtClean="0"/>
          </a:p>
          <a:p>
            <a:r>
              <a:rPr lang="fa-IR" sz="3600" dirty="0" smtClean="0">
                <a:solidFill>
                  <a:srgbClr val="C00000"/>
                </a:solidFill>
              </a:rPr>
              <a:t>(الذی اطمهم من وجوع و آمنهم من خوف)</a:t>
            </a:r>
            <a:endParaRPr lang="fa-IR" sz="3600" dirty="0">
              <a:solidFill>
                <a:srgbClr val="C00000"/>
              </a:solidFill>
            </a:endParaRPr>
          </a:p>
        </p:txBody>
      </p:sp>
    </p:spTree>
    <p:extLst>
      <p:ext uri="{BB962C8B-B14F-4D97-AF65-F5344CB8AC3E}">
        <p14:creationId xmlns:p14="http://schemas.microsoft.com/office/powerpoint/2010/main" val="42546380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barn(inVertical)">
                                      <p:cBhvr>
                                        <p:cTn id="14" dur="500"/>
                                        <p:tgtEl>
                                          <p:spTgt spid="5">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1000"/>
                                        <p:tgtEl>
                                          <p:spTgt spid="5">
                                            <p:txEl>
                                              <p:pRg st="4" end="4"/>
                                            </p:txEl>
                                          </p:spTgt>
                                        </p:tgtEl>
                                      </p:cBhvr>
                                    </p:animEffect>
                                    <p:anim calcmode="lin" valueType="num">
                                      <p:cBhvr>
                                        <p:cTn id="2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1000"/>
                                        <p:tgtEl>
                                          <p:spTgt spid="5">
                                            <p:txEl>
                                              <p:pRg st="5" end="5"/>
                                            </p:txEl>
                                          </p:spTgt>
                                        </p:tgtEl>
                                      </p:cBhvr>
                                    </p:animEffect>
                                    <p:anim calcmode="lin" valueType="num">
                                      <p:cBhvr>
                                        <p:cTn id="25"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wipe(down)">
                                      <p:cBhvr>
                                        <p:cTn id="3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853771-E6AF-CB89-CFF7-AF7899D4E41C}"/>
              </a:ext>
            </a:extLst>
          </p:cNvPr>
          <p:cNvSpPr>
            <a:spLocks noGrp="1"/>
          </p:cNvSpPr>
          <p:nvPr>
            <p:ph type="subTitle" idx="1"/>
          </p:nvPr>
        </p:nvSpPr>
        <p:spPr>
          <a:xfrm>
            <a:off x="951006" y="4828104"/>
            <a:ext cx="10697498" cy="1655762"/>
          </a:xfrm>
        </p:spPr>
        <p:txBody>
          <a:bodyPr/>
          <a:lstStyle/>
          <a:p>
            <a:pPr algn="r"/>
            <a:endParaRPr lang="fa-IR" dirty="0" smtClean="0">
              <a:cs typeface="B Lotus" panose="00000400000000000000" pitchFamily="2" charset="-78"/>
            </a:endParaRPr>
          </a:p>
          <a:p>
            <a:pPr algn="r"/>
            <a:endParaRPr lang="en-US" dirty="0">
              <a:cs typeface="B Lotus" panose="00000400000000000000" pitchFamily="2" charset="-78"/>
            </a:endParaRPr>
          </a:p>
        </p:txBody>
      </p:sp>
      <p:sp>
        <p:nvSpPr>
          <p:cNvPr id="4" name="Title 3"/>
          <p:cNvSpPr>
            <a:spLocks noGrp="1"/>
          </p:cNvSpPr>
          <p:nvPr>
            <p:ph type="ctrTitle"/>
          </p:nvPr>
        </p:nvSpPr>
        <p:spPr>
          <a:xfrm>
            <a:off x="1355188" y="4828103"/>
            <a:ext cx="9144000" cy="1263207"/>
          </a:xfrm>
        </p:spPr>
        <p:txBody>
          <a:bodyPr>
            <a:normAutofit/>
          </a:bodyPr>
          <a:lstStyle/>
          <a:p>
            <a:r>
              <a:rPr lang="fa-IR" sz="3200" dirty="0" smtClean="0"/>
              <a:t>بعد از نیازهای زیستی، امنیت درمرحله بعد ،از اهمیت ویژه ای برخوردار است </a:t>
            </a:r>
            <a:endParaRPr lang="en-US" sz="3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986" y="0"/>
            <a:ext cx="7385538" cy="4828104"/>
          </a:xfrm>
          <a:prstGeom prst="rect">
            <a:avLst/>
          </a:prstGeom>
        </p:spPr>
      </p:pic>
    </p:spTree>
    <p:extLst>
      <p:ext uri="{BB962C8B-B14F-4D97-AF65-F5344CB8AC3E}">
        <p14:creationId xmlns:p14="http://schemas.microsoft.com/office/powerpoint/2010/main" val="25795954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6DFD50C-96EE-AE46-F572-38415EB1D8D3}"/>
              </a:ext>
            </a:extLst>
          </p:cNvPr>
          <p:cNvSpPr>
            <a:spLocks noGrp="1"/>
          </p:cNvSpPr>
          <p:nvPr>
            <p:ph type="title"/>
          </p:nvPr>
        </p:nvSpPr>
        <p:spPr>
          <a:xfrm>
            <a:off x="418487" y="263236"/>
            <a:ext cx="11249126" cy="3886996"/>
          </a:xfrm>
        </p:spPr>
        <p:txBody>
          <a:bodyPr>
            <a:noAutofit/>
          </a:bodyPr>
          <a:lstStyle/>
          <a:p>
            <a:pPr algn="r"/>
            <a:r>
              <a:rPr lang="fa-IR" sz="2000" dirty="0"/>
              <a:t>     </a:t>
            </a:r>
            <a:r>
              <a:rPr lang="fa-IR" sz="2400" dirty="0">
                <a:latin typeface="+mn-lt"/>
              </a:rPr>
              <a:t>اگر در سرتا سر دنیا یک واقعیت انکارناپذیر وجود داشته باشد که به یقین بتوان درباره آن اعلام نظر کرد بی </a:t>
            </a: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fa-IR" sz="2400" dirty="0" smtClean="0">
                <a:latin typeface="+mn-lt"/>
              </a:rPr>
              <a:t>تردید </a:t>
            </a:r>
            <a:r>
              <a:rPr lang="fa-IR" sz="2400" dirty="0">
                <a:latin typeface="+mn-lt"/>
              </a:rPr>
              <a:t>این است که ما در جهانی زندگی میکنیم </a:t>
            </a:r>
            <a:r>
              <a:rPr lang="fa-IR" sz="2400" dirty="0">
                <a:solidFill>
                  <a:srgbClr val="C00000"/>
                </a:solidFill>
                <a:latin typeface="+mn-lt"/>
              </a:rPr>
              <a:t>که پیرامون مان </a:t>
            </a:r>
            <a:r>
              <a:rPr lang="fa-IR" sz="2400" dirty="0" smtClean="0">
                <a:solidFill>
                  <a:srgbClr val="C00000"/>
                </a:solidFill>
                <a:latin typeface="+mn-lt"/>
              </a:rPr>
              <a:t>راعدم </a:t>
            </a:r>
            <a:r>
              <a:rPr lang="fa-IR" sz="2400" dirty="0">
                <a:solidFill>
                  <a:srgbClr val="C00000"/>
                </a:solidFill>
                <a:latin typeface="+mn-lt"/>
              </a:rPr>
              <a:t>قطعیت احاطه کرده است</a:t>
            </a:r>
            <a:r>
              <a:rPr lang="fa-IR" sz="2400" dirty="0" smtClean="0">
                <a:latin typeface="+mn-lt"/>
              </a:rPr>
              <a:t>.</a:t>
            </a: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fa-IR" sz="2400" dirty="0">
                <a:latin typeface="+mn-lt"/>
              </a:rPr>
              <a:t/>
            </a:r>
            <a:br>
              <a:rPr lang="fa-IR" sz="2400" dirty="0">
                <a:latin typeface="+mn-lt"/>
              </a:rPr>
            </a:br>
            <a:r>
              <a:rPr lang="fa-IR" sz="2400" dirty="0">
                <a:latin typeface="+mn-lt"/>
              </a:rPr>
              <a:t/>
            </a:r>
            <a:br>
              <a:rPr lang="fa-IR" sz="2400" dirty="0">
                <a:latin typeface="+mn-lt"/>
              </a:rPr>
            </a:br>
            <a:r>
              <a:rPr lang="fa-IR" sz="2400" dirty="0">
                <a:latin typeface="+mn-lt"/>
              </a:rPr>
              <a:t>      بستر فعالیت های روزمره بشر  توام با عدم اطمینان و یقین می باشد و همین موضوع بسیار مهم به </a:t>
            </a:r>
            <a:r>
              <a:rPr lang="fa-IR" sz="2400" dirty="0" smtClean="0">
                <a:latin typeface="+mn-lt"/>
              </a:rPr>
              <a:t>پیدایش </a:t>
            </a: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fa-IR" sz="2400" dirty="0" smtClean="0">
                <a:latin typeface="+mn-lt"/>
              </a:rPr>
              <a:t>مفهومی </a:t>
            </a:r>
            <a:r>
              <a:rPr lang="fa-IR" sz="2400" dirty="0">
                <a:latin typeface="+mn-lt"/>
              </a:rPr>
              <a:t>به </a:t>
            </a:r>
            <a:r>
              <a:rPr lang="fa-IR" sz="2400" dirty="0">
                <a:solidFill>
                  <a:schemeClr val="tx1">
                    <a:lumMod val="95000"/>
                    <a:lumOff val="5000"/>
                  </a:schemeClr>
                </a:solidFill>
                <a:latin typeface="+mn-lt"/>
              </a:rPr>
              <a:t>نام</a:t>
            </a:r>
            <a:r>
              <a:rPr lang="fa-IR" sz="2400" dirty="0">
                <a:solidFill>
                  <a:srgbClr val="C00000"/>
                </a:solidFill>
                <a:latin typeface="+mn-lt"/>
              </a:rPr>
              <a:t> ریسک </a:t>
            </a:r>
            <a:r>
              <a:rPr lang="fa-IR" sz="2400" dirty="0">
                <a:latin typeface="+mn-lt"/>
              </a:rPr>
              <a:t>منجر شده است</a:t>
            </a:r>
            <a:endParaRPr lang="en-US" sz="2400" dirty="0">
              <a:latin typeface="+mn-lt"/>
            </a:endParaRPr>
          </a:p>
        </p:txBody>
      </p:sp>
    </p:spTree>
    <p:extLst>
      <p:ext uri="{BB962C8B-B14F-4D97-AF65-F5344CB8AC3E}">
        <p14:creationId xmlns:p14="http://schemas.microsoft.com/office/powerpoint/2010/main" val="12036479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1CB6214D-E2A5-28B0-6B83-416769E77586}"/>
              </a:ext>
            </a:extLst>
          </p:cNvPr>
          <p:cNvSpPr>
            <a:spLocks noGrp="1"/>
          </p:cNvSpPr>
          <p:nvPr>
            <p:ph type="title"/>
          </p:nvPr>
        </p:nvSpPr>
        <p:spPr>
          <a:xfrm>
            <a:off x="239152" y="1406770"/>
            <a:ext cx="11535506" cy="5261316"/>
          </a:xfrm>
        </p:spPr>
        <p:txBody>
          <a:bodyPr>
            <a:normAutofit fontScale="90000"/>
          </a:bodyPr>
          <a:lstStyle/>
          <a:p>
            <a:pPr algn="r"/>
            <a:r>
              <a:rPr lang="fa-IR" sz="3200" dirty="0">
                <a:solidFill>
                  <a:schemeClr val="tx2">
                    <a:lumMod val="10000"/>
                    <a:lumOff val="90000"/>
                  </a:schemeClr>
                </a:solidFill>
              </a:rPr>
              <a:t>بیمه های اجتماعی :</a:t>
            </a:r>
            <a:br>
              <a:rPr lang="fa-IR" sz="3200" dirty="0">
                <a:solidFill>
                  <a:schemeClr val="tx2">
                    <a:lumMod val="10000"/>
                    <a:lumOff val="90000"/>
                  </a:schemeClr>
                </a:solidFill>
              </a:rPr>
            </a:br>
            <a:r>
              <a:rPr lang="fa-IR" sz="3200" dirty="0">
                <a:solidFill>
                  <a:schemeClr val="tx2">
                    <a:lumMod val="10000"/>
                    <a:lumOff val="90000"/>
                  </a:schemeClr>
                </a:solidFill>
                <a:cs typeface="B Lotus" panose="00000400000000000000" pitchFamily="2" charset="-78"/>
              </a:rPr>
              <a:t/>
            </a:r>
            <a:br>
              <a:rPr lang="fa-IR" sz="3200" dirty="0">
                <a:solidFill>
                  <a:schemeClr val="tx2">
                    <a:lumMod val="10000"/>
                    <a:lumOff val="90000"/>
                  </a:schemeClr>
                </a:solidFill>
                <a:cs typeface="B Lotus" panose="00000400000000000000" pitchFamily="2" charset="-78"/>
              </a:rPr>
            </a:br>
            <a:r>
              <a:rPr lang="fa-IR" sz="2000" dirty="0">
                <a:solidFill>
                  <a:schemeClr val="tx2">
                    <a:lumMod val="10000"/>
                    <a:lumOff val="90000"/>
                  </a:schemeClr>
                </a:solidFill>
                <a:cs typeface="B Lotus" panose="00000400000000000000" pitchFamily="2" charset="-78"/>
              </a:rPr>
              <a:t> </a:t>
            </a:r>
            <a:r>
              <a:rPr lang="fa-IR" sz="2000" dirty="0">
                <a:cs typeface="+mn-cs"/>
              </a:rPr>
              <a:t>تامین اجتماعی </a:t>
            </a:r>
            <a:r>
              <a:rPr lang="fa-IR" sz="2000" dirty="0" smtClean="0">
                <a:cs typeface="+mn-cs"/>
              </a:rPr>
              <a:t/>
            </a:r>
            <a:br>
              <a:rPr lang="fa-IR" sz="2000" dirty="0" smtClean="0">
                <a:cs typeface="+mn-cs"/>
              </a:rPr>
            </a:br>
            <a:r>
              <a:rPr lang="fa-IR" sz="2000" dirty="0" smtClean="0">
                <a:cs typeface="+mn-cs"/>
              </a:rPr>
              <a:t> </a:t>
            </a:r>
            <a:br>
              <a:rPr lang="fa-IR" sz="2000" dirty="0" smtClean="0">
                <a:cs typeface="+mn-cs"/>
              </a:rPr>
            </a:br>
            <a:r>
              <a:rPr lang="fa-IR" sz="2000" dirty="0" smtClean="0">
                <a:cs typeface="+mn-cs"/>
              </a:rPr>
              <a:t>سلامت ایرانیان</a:t>
            </a:r>
            <a:br>
              <a:rPr lang="fa-IR" sz="2000" dirty="0" smtClean="0">
                <a:cs typeface="+mn-cs"/>
              </a:rPr>
            </a:br>
            <a:r>
              <a:rPr lang="fa-IR" sz="2000" dirty="0" smtClean="0">
                <a:cs typeface="+mn-cs"/>
              </a:rPr>
              <a:t/>
            </a:r>
            <a:br>
              <a:rPr lang="fa-IR" sz="2000" dirty="0" smtClean="0">
                <a:cs typeface="+mn-cs"/>
              </a:rPr>
            </a:br>
            <a:r>
              <a:rPr lang="fa-IR" sz="2000" dirty="0" smtClean="0">
                <a:cs typeface="+mn-cs"/>
              </a:rPr>
              <a:t>خدمات درمانی</a:t>
            </a:r>
            <a:br>
              <a:rPr lang="fa-IR" sz="2000" dirty="0" smtClean="0">
                <a:cs typeface="+mn-cs"/>
              </a:rPr>
            </a:br>
            <a:r>
              <a:rPr lang="fa-IR" sz="2000" dirty="0" smtClean="0">
                <a:cs typeface="+mn-cs"/>
              </a:rPr>
              <a:t/>
            </a:r>
            <a:br>
              <a:rPr lang="fa-IR" sz="2000" dirty="0" smtClean="0">
                <a:cs typeface="+mn-cs"/>
              </a:rPr>
            </a:br>
            <a:r>
              <a:rPr lang="fa-IR" sz="2000" dirty="0" smtClean="0">
                <a:cs typeface="+mn-cs"/>
              </a:rPr>
              <a:t>نیرو </a:t>
            </a:r>
            <a:r>
              <a:rPr lang="fa-IR" sz="2000" dirty="0">
                <a:cs typeface="+mn-cs"/>
              </a:rPr>
              <a:t>های مسلح </a:t>
            </a:r>
            <a:r>
              <a:rPr lang="fa-IR" sz="2000" dirty="0" smtClean="0">
                <a:cs typeface="+mn-cs"/>
              </a:rPr>
              <a:t/>
            </a:r>
            <a:br>
              <a:rPr lang="fa-IR" sz="2000" dirty="0" smtClean="0">
                <a:cs typeface="+mn-cs"/>
              </a:rPr>
            </a:br>
            <a:r>
              <a:rPr lang="fa-IR" sz="2000" dirty="0" smtClean="0">
                <a:cs typeface="+mn-cs"/>
              </a:rPr>
              <a:t> </a:t>
            </a:r>
            <a:r>
              <a:rPr lang="fa-IR" sz="2000" dirty="0">
                <a:cs typeface="+mn-cs"/>
              </a:rPr>
              <a:t/>
            </a:r>
            <a:br>
              <a:rPr lang="fa-IR" sz="2000" dirty="0">
                <a:cs typeface="+mn-cs"/>
              </a:rPr>
            </a:br>
            <a:r>
              <a:rPr lang="fa-IR" sz="2000" dirty="0" smtClean="0">
                <a:cs typeface="+mn-cs"/>
              </a:rPr>
              <a:t>صندوق </a:t>
            </a:r>
            <a:r>
              <a:rPr lang="fa-IR" sz="2000" dirty="0">
                <a:cs typeface="+mn-cs"/>
              </a:rPr>
              <a:t>بازنشستگان کشوری </a:t>
            </a:r>
            <a:r>
              <a:rPr lang="fa-IR" sz="2000" dirty="0">
                <a:solidFill>
                  <a:schemeClr val="tx2">
                    <a:lumMod val="10000"/>
                    <a:lumOff val="90000"/>
                  </a:schemeClr>
                </a:solidFill>
                <a:cs typeface="+mn-cs"/>
              </a:rPr>
              <a:t/>
            </a:r>
            <a:br>
              <a:rPr lang="fa-IR" sz="2000" dirty="0">
                <a:solidFill>
                  <a:schemeClr val="tx2">
                    <a:lumMod val="10000"/>
                    <a:lumOff val="90000"/>
                  </a:schemeClr>
                </a:solidFill>
                <a:cs typeface="+mn-cs"/>
              </a:rPr>
            </a:br>
            <a:r>
              <a:rPr lang="fa-IR" sz="2000" dirty="0">
                <a:solidFill>
                  <a:schemeClr val="tx2">
                    <a:lumMod val="10000"/>
                    <a:lumOff val="90000"/>
                  </a:schemeClr>
                </a:solidFill>
                <a:cs typeface="+mn-cs"/>
              </a:rPr>
              <a:t/>
            </a:r>
            <a:br>
              <a:rPr lang="fa-IR" sz="2000" dirty="0">
                <a:solidFill>
                  <a:schemeClr val="tx2">
                    <a:lumMod val="10000"/>
                    <a:lumOff val="90000"/>
                  </a:schemeClr>
                </a:solidFill>
                <a:cs typeface="+mn-cs"/>
              </a:rPr>
            </a:br>
            <a:r>
              <a:rPr lang="fa-IR" sz="3200" dirty="0">
                <a:solidFill>
                  <a:schemeClr val="tx2">
                    <a:lumMod val="10000"/>
                    <a:lumOff val="90000"/>
                  </a:schemeClr>
                </a:solidFill>
              </a:rPr>
              <a:t>بیمه های بازرگانی : </a:t>
            </a:r>
            <a:br>
              <a:rPr lang="fa-IR" sz="3200" dirty="0">
                <a:solidFill>
                  <a:schemeClr val="tx2">
                    <a:lumMod val="10000"/>
                    <a:lumOff val="90000"/>
                  </a:schemeClr>
                </a:solidFill>
              </a:rPr>
            </a:br>
            <a:r>
              <a:rPr lang="fa-IR" sz="3200" dirty="0">
                <a:solidFill>
                  <a:schemeClr val="tx2">
                    <a:lumMod val="10000"/>
                    <a:lumOff val="90000"/>
                  </a:schemeClr>
                </a:solidFill>
              </a:rPr>
              <a:t/>
            </a:r>
            <a:br>
              <a:rPr lang="fa-IR" sz="3200" dirty="0">
                <a:solidFill>
                  <a:schemeClr val="tx2">
                    <a:lumMod val="10000"/>
                    <a:lumOff val="90000"/>
                  </a:schemeClr>
                </a:solidFill>
              </a:rPr>
            </a:br>
            <a:r>
              <a:rPr lang="fa-IR" sz="2200" dirty="0">
                <a:solidFill>
                  <a:schemeClr val="tx1">
                    <a:lumMod val="95000"/>
                    <a:lumOff val="5000"/>
                  </a:schemeClr>
                </a:solidFill>
              </a:rPr>
              <a:t>اشخاص </a:t>
            </a:r>
            <a:r>
              <a:rPr lang="fa-IR" sz="2200" dirty="0" smtClean="0">
                <a:solidFill>
                  <a:schemeClr val="tx1">
                    <a:lumMod val="95000"/>
                    <a:lumOff val="5000"/>
                  </a:schemeClr>
                </a:solidFill>
              </a:rPr>
              <a:t>: تکمیل درمان- حوادث انفرادی – عمرو پس اندازو................</a:t>
            </a:r>
            <a:br>
              <a:rPr lang="fa-IR" sz="2200" dirty="0" smtClean="0">
                <a:solidFill>
                  <a:schemeClr val="tx1">
                    <a:lumMod val="95000"/>
                    <a:lumOff val="5000"/>
                  </a:schemeClr>
                </a:solidFill>
              </a:rPr>
            </a:br>
            <a:r>
              <a:rPr lang="fa-IR" sz="2200" dirty="0" smtClean="0">
                <a:solidFill>
                  <a:schemeClr val="tx1">
                    <a:lumMod val="95000"/>
                    <a:lumOff val="5000"/>
                  </a:schemeClr>
                </a:solidFill>
              </a:rPr>
              <a:t/>
            </a:r>
            <a:br>
              <a:rPr lang="fa-IR" sz="2200" dirty="0" smtClean="0">
                <a:solidFill>
                  <a:schemeClr val="tx1">
                    <a:lumMod val="95000"/>
                    <a:lumOff val="5000"/>
                  </a:schemeClr>
                </a:solidFill>
              </a:rPr>
            </a:br>
            <a:r>
              <a:rPr lang="fa-IR" sz="2200" dirty="0" smtClean="0">
                <a:solidFill>
                  <a:schemeClr val="tx1">
                    <a:lumMod val="95000"/>
                    <a:lumOff val="5000"/>
                  </a:schemeClr>
                </a:solidFill>
              </a:rPr>
              <a:t>زیان</a:t>
            </a:r>
            <a:r>
              <a:rPr lang="fa-IR" sz="2200" dirty="0">
                <a:solidFill>
                  <a:schemeClr val="tx1">
                    <a:lumMod val="95000"/>
                    <a:lumOff val="5000"/>
                  </a:schemeClr>
                </a:solidFill>
              </a:rPr>
              <a:t>( اموال و مسئولیت )</a:t>
            </a:r>
            <a:endParaRPr lang="en-US" sz="2200" dirty="0">
              <a:solidFill>
                <a:schemeClr val="tx1">
                  <a:lumMod val="95000"/>
                  <a:lumOff val="5000"/>
                </a:schemeClr>
              </a:solidFill>
            </a:endParaRPr>
          </a:p>
        </p:txBody>
      </p:sp>
    </p:spTree>
    <p:extLst>
      <p:ext uri="{BB962C8B-B14F-4D97-AF65-F5344CB8AC3E}">
        <p14:creationId xmlns:p14="http://schemas.microsoft.com/office/powerpoint/2010/main" val="2777239404"/>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useBgFill="1">
        <p:nvSpPr>
          <p:cNvPr id="7" name="Title 5">
            <a:extLst>
              <a:ext uri="{FF2B5EF4-FFF2-40B4-BE49-F238E27FC236}">
                <a16:creationId xmlns:a16="http://schemas.microsoft.com/office/drawing/2014/main" id="{1E9AC00D-7649-E516-F560-B5B9605C7797}"/>
              </a:ext>
            </a:extLst>
          </p:cNvPr>
          <p:cNvSpPr txBox="1">
            <a:spLocks/>
          </p:cNvSpPr>
          <p:nvPr/>
        </p:nvSpPr>
        <p:spPr>
          <a:xfrm>
            <a:off x="4593772" y="210456"/>
            <a:ext cx="6133514" cy="6275559"/>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r>
              <a:rPr lang="fa-IR" sz="2800" dirty="0"/>
              <a:t>تعریف بیمه مسئولیت</a:t>
            </a:r>
            <a:r>
              <a:rPr lang="fa-IR" sz="2000" dirty="0" smtClean="0">
                <a:solidFill>
                  <a:schemeClr val="tx1">
                    <a:lumMod val="95000"/>
                    <a:lumOff val="5000"/>
                  </a:schemeClr>
                </a:solidFill>
              </a:rPr>
              <a:t/>
            </a:r>
            <a:br>
              <a:rPr lang="fa-IR" sz="2000" dirty="0" smtClean="0">
                <a:solidFill>
                  <a:schemeClr val="tx1">
                    <a:lumMod val="95000"/>
                    <a:lumOff val="5000"/>
                  </a:schemeClr>
                </a:solidFill>
              </a:rPr>
            </a:br>
            <a:r>
              <a:rPr lang="fa-IR" sz="2000" dirty="0" smtClean="0">
                <a:solidFill>
                  <a:schemeClr val="tx1">
                    <a:lumMod val="95000"/>
                    <a:lumOff val="5000"/>
                  </a:schemeClr>
                </a:solidFill>
              </a:rPr>
              <a:t/>
            </a:r>
            <a:br>
              <a:rPr lang="fa-IR" sz="2000" dirty="0" smtClean="0">
                <a:solidFill>
                  <a:schemeClr val="tx1">
                    <a:lumMod val="95000"/>
                    <a:lumOff val="5000"/>
                  </a:schemeClr>
                </a:solidFill>
              </a:rPr>
            </a:br>
            <a:r>
              <a:rPr lang="fa-IR" sz="2000" dirty="0" smtClean="0">
                <a:solidFill>
                  <a:schemeClr val="tx1">
                    <a:lumMod val="95000"/>
                    <a:lumOff val="5000"/>
                  </a:schemeClr>
                </a:solidFill>
              </a:rPr>
              <a:t>اگر براساس  </a:t>
            </a:r>
            <a:r>
              <a:rPr lang="fa-IR" sz="3200" dirty="0" smtClean="0">
                <a:solidFill>
                  <a:schemeClr val="tx1">
                    <a:lumMod val="95000"/>
                    <a:lumOff val="5000"/>
                  </a:schemeClr>
                </a:solidFill>
              </a:rPr>
              <a:t>انجام</a:t>
            </a:r>
            <a:r>
              <a:rPr lang="fa-IR" sz="2000" dirty="0" smtClean="0">
                <a:solidFill>
                  <a:schemeClr val="tx1">
                    <a:lumMod val="95000"/>
                    <a:lumOff val="5000"/>
                  </a:schemeClr>
                </a:solidFill>
              </a:rPr>
              <a:t>  ویا </a:t>
            </a:r>
            <a:r>
              <a:rPr lang="fa-IR" sz="3200" dirty="0" smtClean="0">
                <a:solidFill>
                  <a:schemeClr val="tx1">
                    <a:lumMod val="95000"/>
                    <a:lumOff val="5000"/>
                  </a:schemeClr>
                </a:solidFill>
              </a:rPr>
              <a:t>ترک</a:t>
            </a:r>
            <a:r>
              <a:rPr lang="fa-IR" sz="2000" dirty="0" smtClean="0">
                <a:solidFill>
                  <a:schemeClr val="tx1">
                    <a:lumMod val="95000"/>
                    <a:lumOff val="5000"/>
                  </a:schemeClr>
                </a:solidFill>
              </a:rPr>
              <a:t> فعل خسارتی به </a:t>
            </a:r>
            <a:r>
              <a:rPr lang="fa-IR" sz="3200" dirty="0" smtClean="0">
                <a:solidFill>
                  <a:schemeClr val="tx1">
                    <a:lumMod val="95000"/>
                    <a:lumOff val="5000"/>
                  </a:schemeClr>
                </a:solidFill>
              </a:rPr>
              <a:t>جان</a:t>
            </a:r>
            <a:r>
              <a:rPr lang="fa-IR" sz="2000" dirty="0" smtClean="0">
                <a:solidFill>
                  <a:schemeClr val="tx1">
                    <a:lumMod val="95000"/>
                    <a:lumOff val="5000"/>
                  </a:schemeClr>
                </a:solidFill>
              </a:rPr>
              <a:t> ویا </a:t>
            </a:r>
            <a:r>
              <a:rPr lang="fa-IR" sz="3200" dirty="0" smtClean="0">
                <a:solidFill>
                  <a:schemeClr val="tx1">
                    <a:lumMod val="95000"/>
                    <a:lumOff val="5000"/>
                  </a:schemeClr>
                </a:solidFill>
              </a:rPr>
              <a:t>مال</a:t>
            </a:r>
            <a:br>
              <a:rPr lang="fa-IR" sz="3200" dirty="0" smtClean="0">
                <a:solidFill>
                  <a:schemeClr val="tx1">
                    <a:lumMod val="95000"/>
                    <a:lumOff val="5000"/>
                  </a:schemeClr>
                </a:solidFill>
              </a:rPr>
            </a:br>
            <a:r>
              <a:rPr lang="fa-IR" sz="3200" dirty="0" smtClean="0">
                <a:solidFill>
                  <a:schemeClr val="tx1">
                    <a:lumMod val="95000"/>
                    <a:lumOff val="5000"/>
                  </a:schemeClr>
                </a:solidFill>
              </a:rPr>
              <a:t> </a:t>
            </a:r>
            <a:r>
              <a:rPr lang="fa-IR" sz="2000" dirty="0" smtClean="0">
                <a:solidFill>
                  <a:schemeClr val="tx1">
                    <a:lumMod val="95000"/>
                    <a:lumOff val="5000"/>
                  </a:schemeClr>
                </a:solidFill>
              </a:rPr>
              <a:t>کسی وارد شود مسئول جبران خسارت آن شما هستید</a:t>
            </a:r>
            <a:br>
              <a:rPr lang="fa-IR" sz="2000" dirty="0" smtClean="0">
                <a:solidFill>
                  <a:schemeClr val="tx1">
                    <a:lumMod val="95000"/>
                    <a:lumOff val="5000"/>
                  </a:schemeClr>
                </a:solidFill>
              </a:rPr>
            </a:br>
            <a:r>
              <a:rPr lang="fa-IR" sz="2000" dirty="0" smtClean="0">
                <a:solidFill>
                  <a:schemeClr val="tx1">
                    <a:lumMod val="95000"/>
                    <a:lumOff val="5000"/>
                  </a:schemeClr>
                </a:solidFill>
              </a:rPr>
              <a:t/>
            </a:r>
            <a:br>
              <a:rPr lang="fa-IR" sz="2000" dirty="0" smtClean="0">
                <a:solidFill>
                  <a:schemeClr val="tx1">
                    <a:lumMod val="95000"/>
                    <a:lumOff val="5000"/>
                  </a:schemeClr>
                </a:solidFill>
              </a:rPr>
            </a:br>
            <a:r>
              <a:rPr lang="fa-IR" sz="2000" dirty="0" smtClean="0">
                <a:solidFill>
                  <a:schemeClr val="tx1">
                    <a:lumMod val="95000"/>
                    <a:lumOff val="5000"/>
                  </a:schemeClr>
                </a:solidFill>
              </a:rPr>
              <a:t/>
            </a:r>
            <a:br>
              <a:rPr lang="fa-IR" sz="2000" dirty="0" smtClean="0">
                <a:solidFill>
                  <a:schemeClr val="tx1">
                    <a:lumMod val="95000"/>
                    <a:lumOff val="5000"/>
                  </a:schemeClr>
                </a:solidFill>
              </a:rPr>
            </a:br>
            <a:r>
              <a:rPr lang="fa-IR" sz="2000" dirty="0" smtClean="0">
                <a:solidFill>
                  <a:schemeClr val="tx2">
                    <a:lumMod val="10000"/>
                    <a:lumOff val="90000"/>
                  </a:schemeClr>
                </a:solidFill>
              </a:rPr>
              <a:t>بیمه شخص ثالث چیست ؟</a:t>
            </a:r>
            <a:br>
              <a:rPr lang="fa-IR" sz="2000" dirty="0" smtClean="0">
                <a:solidFill>
                  <a:schemeClr val="tx2">
                    <a:lumMod val="10000"/>
                    <a:lumOff val="90000"/>
                  </a:schemeClr>
                </a:solidFill>
              </a:rPr>
            </a:br>
            <a:r>
              <a:rPr lang="fa-IR" sz="2000" dirty="0" smtClean="0">
                <a:solidFill>
                  <a:schemeClr val="tx2">
                    <a:lumMod val="10000"/>
                    <a:lumOff val="90000"/>
                  </a:schemeClr>
                </a:solidFill>
              </a:rPr>
              <a:t/>
            </a:r>
            <a:br>
              <a:rPr lang="fa-IR" sz="2000" dirty="0" smtClean="0">
                <a:solidFill>
                  <a:schemeClr val="tx2">
                    <a:lumMod val="10000"/>
                    <a:lumOff val="90000"/>
                  </a:schemeClr>
                </a:solidFill>
              </a:rPr>
            </a:br>
            <a:r>
              <a:rPr lang="fa-IR" sz="2000" dirty="0" smtClean="0">
                <a:solidFill>
                  <a:schemeClr val="tx2">
                    <a:lumMod val="10000"/>
                    <a:lumOff val="90000"/>
                  </a:schemeClr>
                </a:solidFill>
              </a:rPr>
              <a:t>یکی از پرکاربردترین بیمه نامه ی کشور می باشد</a:t>
            </a:r>
          </a:p>
          <a:p>
            <a:pPr algn="r"/>
            <a:r>
              <a:rPr lang="fa-IR" sz="2000" dirty="0" smtClean="0">
                <a:solidFill>
                  <a:schemeClr val="tx2">
                    <a:lumMod val="10000"/>
                    <a:lumOff val="90000"/>
                  </a:schemeClr>
                </a:solidFill>
              </a:rPr>
              <a:t/>
            </a:r>
            <a:br>
              <a:rPr lang="fa-IR" sz="2000" dirty="0" smtClean="0">
                <a:solidFill>
                  <a:schemeClr val="tx2">
                    <a:lumMod val="10000"/>
                    <a:lumOff val="90000"/>
                  </a:schemeClr>
                </a:solidFill>
              </a:rPr>
            </a:br>
            <a:r>
              <a:rPr lang="fa-IR" sz="2000" dirty="0" smtClean="0">
                <a:solidFill>
                  <a:schemeClr val="tx2">
                    <a:lumMod val="10000"/>
                    <a:lumOff val="90000"/>
                  </a:schemeClr>
                </a:solidFill>
              </a:rPr>
              <a:t>تعهدات ثالث چیست :</a:t>
            </a:r>
          </a:p>
          <a:p>
            <a:pPr algn="r"/>
            <a:r>
              <a:rPr lang="fa-IR" sz="2000" dirty="0" smtClean="0">
                <a:solidFill>
                  <a:schemeClr val="tx2">
                    <a:lumMod val="10000"/>
                    <a:lumOff val="90000"/>
                  </a:schemeClr>
                </a:solidFill>
              </a:rPr>
              <a:t/>
            </a:r>
            <a:br>
              <a:rPr lang="fa-IR" sz="2000" dirty="0" smtClean="0">
                <a:solidFill>
                  <a:schemeClr val="tx2">
                    <a:lumMod val="10000"/>
                    <a:lumOff val="90000"/>
                  </a:schemeClr>
                </a:solidFill>
              </a:rPr>
            </a:br>
            <a:r>
              <a:rPr lang="fa-IR" sz="2000" dirty="0" smtClean="0">
                <a:solidFill>
                  <a:schemeClr val="tx1">
                    <a:lumMod val="95000"/>
                    <a:lumOff val="5000"/>
                  </a:schemeClr>
                </a:solidFill>
              </a:rPr>
              <a:t>تعهد بدنی شخص ثالث </a:t>
            </a:r>
          </a:p>
          <a:p>
            <a:pPr algn="r"/>
            <a:endParaRPr lang="fa-IR" sz="2000" dirty="0">
              <a:solidFill>
                <a:schemeClr val="tx1">
                  <a:lumMod val="95000"/>
                  <a:lumOff val="5000"/>
                </a:schemeClr>
              </a:solidFill>
            </a:endParaRPr>
          </a:p>
          <a:p>
            <a:pPr algn="r"/>
            <a:r>
              <a:rPr lang="fa-IR" sz="2000" dirty="0" smtClean="0">
                <a:solidFill>
                  <a:schemeClr val="tx1">
                    <a:lumMod val="95000"/>
                    <a:lumOff val="5000"/>
                  </a:schemeClr>
                </a:solidFill>
              </a:rPr>
              <a:t> تعهد بدنی حوادث راننده </a:t>
            </a:r>
          </a:p>
          <a:p>
            <a:pPr algn="r"/>
            <a:endParaRPr lang="fa-IR" sz="2000" dirty="0" smtClean="0">
              <a:solidFill>
                <a:schemeClr val="tx1">
                  <a:lumMod val="95000"/>
                  <a:lumOff val="5000"/>
                </a:schemeClr>
              </a:solidFill>
            </a:endParaRPr>
          </a:p>
          <a:p>
            <a:pPr algn="r"/>
            <a:r>
              <a:rPr lang="fa-IR" sz="2000" dirty="0" smtClean="0">
                <a:solidFill>
                  <a:schemeClr val="tx1">
                    <a:lumMod val="95000"/>
                    <a:lumOff val="5000"/>
                  </a:schemeClr>
                </a:solidFill>
              </a:rPr>
              <a:t> تعهد مالی شخص ثالث </a:t>
            </a:r>
            <a:br>
              <a:rPr lang="fa-IR" sz="2000" dirty="0" smtClean="0">
                <a:solidFill>
                  <a:schemeClr val="tx1">
                    <a:lumMod val="95000"/>
                    <a:lumOff val="5000"/>
                  </a:schemeClr>
                </a:solidFill>
              </a:rPr>
            </a:br>
            <a:r>
              <a:rPr lang="fa-IR" sz="2000" dirty="0" smtClean="0">
                <a:solidFill>
                  <a:schemeClr val="tx2">
                    <a:lumMod val="10000"/>
                    <a:lumOff val="90000"/>
                  </a:schemeClr>
                </a:solidFill>
              </a:rPr>
              <a:t/>
            </a:r>
            <a:br>
              <a:rPr lang="fa-IR" sz="2000" dirty="0" smtClean="0">
                <a:solidFill>
                  <a:schemeClr val="tx2">
                    <a:lumMod val="10000"/>
                    <a:lumOff val="90000"/>
                  </a:schemeClr>
                </a:solidFill>
              </a:rPr>
            </a:br>
            <a:endParaRPr lang="en-US" sz="2000" dirty="0">
              <a:solidFill>
                <a:schemeClr val="tx2">
                  <a:lumMod val="10000"/>
                  <a:lumOff val="90000"/>
                </a:schemeClr>
              </a:solidFill>
            </a:endParaRPr>
          </a:p>
        </p:txBody>
      </p:sp>
    </p:spTree>
    <p:extLst>
      <p:ext uri="{BB962C8B-B14F-4D97-AF65-F5344CB8AC3E}">
        <p14:creationId xmlns:p14="http://schemas.microsoft.com/office/powerpoint/2010/main" val="26633617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38199" y="2994660"/>
            <a:ext cx="10774681" cy="1707967"/>
          </a:xfrm>
        </p:spPr>
        <p:txBody>
          <a:bodyPr>
            <a:normAutofit fontScale="90000"/>
          </a:bodyPr>
          <a:lstStyle/>
          <a:p>
            <a:pPr algn="r" rtl="1"/>
            <a:r>
              <a:rPr lang="fa-IR" dirty="0" smtClean="0"/>
              <a:t>تعهد بدنی شخص ثالث</a:t>
            </a:r>
            <a:br>
              <a:rPr lang="fa-IR" dirty="0" smtClean="0"/>
            </a:br>
            <a:r>
              <a:rPr lang="fa-IR" dirty="0" smtClean="0"/>
              <a:t/>
            </a:r>
            <a:br>
              <a:rPr lang="fa-IR" dirty="0" smtClean="0"/>
            </a:br>
            <a:r>
              <a:rPr lang="fa-IR" sz="2700" dirty="0" smtClean="0"/>
              <a:t>تعهدات شامل :هزینه های پزشکی </a:t>
            </a:r>
            <a:r>
              <a:rPr lang="en-US" sz="2700" smtClean="0"/>
              <a:t>-</a:t>
            </a:r>
            <a:r>
              <a:rPr lang="fa-IR" sz="2700" smtClean="0"/>
              <a:t>نقص </a:t>
            </a:r>
            <a:r>
              <a:rPr lang="fa-IR" sz="2700" dirty="0" smtClean="0"/>
              <a:t>عضوودیه می باشد</a:t>
            </a:r>
            <a:r>
              <a:rPr lang="fa-IR" dirty="0"/>
              <a:t/>
            </a:r>
            <a:br>
              <a:rPr lang="fa-IR" dirty="0"/>
            </a:br>
            <a:r>
              <a:rPr lang="fa-IR" dirty="0" smtClean="0"/>
              <a:t/>
            </a:r>
            <a:br>
              <a:rPr lang="fa-IR" dirty="0" smtClean="0"/>
            </a:br>
            <a:r>
              <a:rPr lang="fa-IR" sz="3100" dirty="0" smtClean="0"/>
              <a:t>بر اساس دیه ماه حرام تعیین میگردد</a:t>
            </a:r>
            <a:br>
              <a:rPr lang="fa-IR" sz="3100" dirty="0" smtClean="0"/>
            </a:br>
            <a:r>
              <a:rPr lang="fa-IR" sz="3100" dirty="0" smtClean="0"/>
              <a:t/>
            </a:r>
            <a:br>
              <a:rPr lang="fa-IR" sz="3100" dirty="0" smtClean="0"/>
            </a:br>
            <a:r>
              <a:rPr lang="fa-IR" sz="3100" dirty="0" smtClean="0"/>
              <a:t>امسال  دیه ماه حرام </a:t>
            </a:r>
            <a:br>
              <a:rPr lang="fa-IR" sz="3100" dirty="0" smtClean="0"/>
            </a:br>
            <a:r>
              <a:rPr lang="fa-IR" sz="3100" dirty="0" smtClean="0"/>
              <a:t/>
            </a:r>
            <a:br>
              <a:rPr lang="fa-IR" sz="3100" dirty="0" smtClean="0"/>
            </a:br>
            <a:r>
              <a:rPr lang="fa-IR" sz="3100" dirty="0" smtClean="0"/>
              <a:t>دیه ماه عادی </a:t>
            </a:r>
            <a:br>
              <a:rPr lang="fa-IR" sz="3100" dirty="0" smtClean="0"/>
            </a:br>
            <a:r>
              <a:rPr lang="fa-IR" sz="3100" dirty="0"/>
              <a:t> </a:t>
            </a:r>
            <a:br>
              <a:rPr lang="fa-IR" sz="3100" dirty="0"/>
            </a:br>
            <a:r>
              <a:rPr lang="fa-IR" sz="3100" dirty="0" smtClean="0"/>
              <a:t>ماه های حرام عبارتند از : </a:t>
            </a:r>
            <a:br>
              <a:rPr lang="fa-IR" sz="3100" dirty="0" smtClean="0"/>
            </a:br>
            <a:r>
              <a:rPr lang="fa-IR" sz="3100" dirty="0" smtClean="0"/>
              <a:t>محرم </a:t>
            </a:r>
            <a:br>
              <a:rPr lang="fa-IR" sz="3100" dirty="0" smtClean="0"/>
            </a:br>
            <a:r>
              <a:rPr lang="fa-IR" sz="3100" dirty="0" smtClean="0"/>
              <a:t>رجب </a:t>
            </a:r>
            <a:br>
              <a:rPr lang="fa-IR" sz="3100" dirty="0" smtClean="0"/>
            </a:br>
            <a:r>
              <a:rPr lang="fa-IR" sz="3100" dirty="0" smtClean="0"/>
              <a:t>ذی لقعده </a:t>
            </a:r>
            <a:br>
              <a:rPr lang="fa-IR" sz="3100" dirty="0" smtClean="0"/>
            </a:br>
            <a:r>
              <a:rPr lang="fa-IR" sz="3100" dirty="0" smtClean="0"/>
              <a:t>ذی الحجه</a:t>
            </a:r>
            <a:br>
              <a:rPr lang="fa-IR" sz="3100" dirty="0" smtClean="0"/>
            </a:br>
            <a:endParaRPr lang="en-US" sz="3100" dirty="0"/>
          </a:p>
        </p:txBody>
      </p:sp>
    </p:spTree>
    <p:extLst>
      <p:ext uri="{BB962C8B-B14F-4D97-AF65-F5344CB8AC3E}">
        <p14:creationId xmlns:p14="http://schemas.microsoft.com/office/powerpoint/2010/main" val="394925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477</TotalTime>
  <Words>276</Words>
  <Application>Microsoft Office PowerPoint</Application>
  <PresentationFormat>Widescreen</PresentationFormat>
  <Paragraphs>55</Paragraphs>
  <Slides>15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Abo-thar</vt:lpstr>
      <vt:lpstr>Aptos</vt:lpstr>
      <vt:lpstr>Aptos Display</vt:lpstr>
      <vt:lpstr>Arial</vt:lpstr>
      <vt:lpstr>Arial Black</vt:lpstr>
      <vt:lpstr>B Lotus</vt:lpstr>
      <vt:lpstr>B Nasim</vt:lpstr>
      <vt:lpstr>Times New Roman</vt:lpstr>
      <vt:lpstr>Wingdings 3</vt:lpstr>
      <vt:lpstr>Office Theme</vt:lpstr>
      <vt:lpstr>گروه آموزشی مشاوران نسل آینده   تقدیم میکند</vt:lpstr>
      <vt:lpstr>تاریخچه بیمه :    اولین نوع بیمه ، بیمه باربری دریایی بوده است . این نوع بیمه دستاورد  دریانوردان فنیقی که آنها نیز از بابلی ها این کار را آموخته بودند . دریانوردان و کشتی رانان فنیقی از بازرگانان و تجار وام دریافت میکردند به این صورت که اگر سفر را به سلامت پشت سر میگذاشتند باید اصل وام را به همراه بهره آن پرداخت میکردند و در صورت بروز حادثه و یا حمله دزدان دریایی دیگر حتی نیاز به پرداخت اصل وام هم  نبود به عبارت دیگر ریسک خطرات این سفر را وام دهنده در قبال دریافت بهره آن بر عهده  میگرفت . درزمان احمد شاه قاجار درسال 1289 ش دو موسسه روسی فعالیت بیمه ای درایران را به راه انداختند پس از آنها به تدریج شرکت های بیمه ای خارجی وارد بازار ایران شدند و اما درسال 1314 شمسی شرکت سهامی بیمه ایران با سرمایه دولتی 2 میلیون تومان تاسیس شد.</vt:lpstr>
      <vt:lpstr>چرا  بیمه </vt:lpstr>
      <vt:lpstr> ب     </vt:lpstr>
      <vt:lpstr>بعد از نیازهای زیستی، امنیت درمرحله بعد ،از اهمیت ویژه ای برخوردار است </vt:lpstr>
      <vt:lpstr>     اگر در سرتا سر دنیا یک واقعیت انکارناپذیر وجود داشته باشد که به یقین بتوان درباره آن اعلام نظر کرد بی   تردید این است که ما در جهانی زندگی میکنیم که پیرامون مان راعدم قطعیت احاطه کرده است.          بستر فعالیت های روزمره بشر  توام با عدم اطمینان و یقین می باشد و همین موضوع بسیار مهم به پیدایش   مفهومی به نام ریسک منجر شده است</vt:lpstr>
      <vt:lpstr>بیمه های اجتماعی :   تامین اجتماعی    سلامت ایرانیان  خدمات درمانی  نیرو های مسلح    صندوق بازنشستگان کشوری   بیمه های بازرگانی :   اشخاص : تکمیل درمان- حوادث انفرادی – عمرو پس اندازو................  زیان( اموال و مسئولیت )</vt:lpstr>
      <vt:lpstr>PowerPoint Presentation</vt:lpstr>
      <vt:lpstr>تعهد بدنی شخص ثالث  تعهدات شامل :هزینه های پزشکی -نقص عضوودیه می باشد  بر اساس دیه ماه حرام تعیین میگردد  امسال  دیه ماه حرام   دیه ماه عادی    ماه های حرام عبارتند از :  محرم  رجب  ذی لقعده  ذی الحجه </vt:lpstr>
      <vt:lpstr>نکته :  پرداخت خسارت دیه ماه حرام به شرطی است که هم حادثه و فوت دراین ماه اتفاق بیافتد و فقط شامل دیه   فوت میباشد  این تعهد شامل داخل خودرو خارج خودرو میباشد :  داخل خودرو: مطابق با ظرفیت کارت خودرو   خارج خودرو: تا ده نفر را پوشش می دهد</vt:lpstr>
      <vt:lpstr>سوال اگر بیشتراز ده نفردر یک حادثه خارج از خودرو دچار خسارت بشوند تکلیف چیه </vt:lpstr>
      <vt:lpstr>در چه مواردی می توان برای دریافت خسارت به این صندوق مراجعه نمود:  1- افرادی که مقصر حادثه هستند و به علت نداشتن گواهینامه نداشتن بیمه شخص ثالث و یا عدم تمدید آن شرکت بیمه خسارتی به آنها پرداخت نمی کند 2- خسارت بدنی که مقصر حادثه پس از برخورد بازیان دیده متواری وفرار میشود  3- خسارت های بدنی مازادبر سقف تعهدات شرکت بیمه</vt:lpstr>
      <vt:lpstr> تعهد بدنی حوادث راننده  در بیمه شخص ثالث شخص اول :راننده ، شخص دوم : شرکت بیمه و سایرین شخص ثالث محسوب میشود  طبق این تعهد راننده مقصر حادثه نیز تحت پوشش های بیمه ای ، هزینه های پزشکی،نقص عضو و فوت میباشد  نکته دیه یوم الاداست : یعنی باید به نرخ روز پرداخت شود  نکته  حداکثر تعهد بدنی حوادث راننده برابر با دیه ماه عادی میباشد و به صورت خودکار یوم الادا محاسبه نمیشود و   میتوان برای هر سال مانند تعهد مالی با صدور الحاقیه آن را افزایش داد </vt:lpstr>
      <vt:lpstr>واما ریشه گلایه های مردم در واحدهای خسارت چیست  تعهد مالی   در بیمه شخص ثالث با همان حق بیمه که تعهدات جانی خریده میشود حداقلی به عنوان تعهد مالی وجود دارد که برابر   است 2/5% دیه ماه حرام درآن سال مثلا در سال 1404 حداقل تعهد مالی 53/333/000تومان می باشد  تعهد مالی با اختیار بیمه گذار با پرداخت حق بیمه اضافی تا سقف نصف دیه ماه حرام قابل افزایش می باشد </vt:lpstr>
      <vt:lpstr>انواع کروکی :  کروکی سازشی   کروکی غیر سازشی  کروکی صحنه بهم خورده  خودرو متعارف و نامتعارف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گروه آموزشی مشاوران نسل آینده   تقدیم میکند</dc:title>
  <dc:creator>Mohammad derakhshan</dc:creator>
  <cp:lastModifiedBy>SAFFAR</cp:lastModifiedBy>
  <cp:revision>37</cp:revision>
  <dcterms:created xsi:type="dcterms:W3CDTF">2025-10-24T21:52:58Z</dcterms:created>
  <dcterms:modified xsi:type="dcterms:W3CDTF">2025-10-27T06:42:30Z</dcterms:modified>
</cp:coreProperties>
</file>