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sldIdLst>
    <p:sldId id="256" r:id="rId2"/>
    <p:sldId id="258" r:id="rId3"/>
    <p:sldId id="257" r:id="rId4"/>
    <p:sldId id="261" r:id="rId5"/>
    <p:sldId id="259" r:id="rId6"/>
    <p:sldId id="263" r:id="rId7"/>
    <p:sldId id="264" r:id="rId8"/>
    <p:sldId id="265" r:id="rId9"/>
    <p:sldId id="266" r:id="rId10"/>
    <p:sldId id="262" r:id="rId11"/>
    <p:sldId id="26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F3A705D-9EA8-45EB-A8E3-C8CFEAB7BBEA}">
          <p14:sldIdLst>
            <p14:sldId id="256"/>
            <p14:sldId id="258"/>
            <p14:sldId id="257"/>
            <p14:sldId id="261"/>
            <p14:sldId id="259"/>
            <p14:sldId id="263"/>
            <p14:sldId id="264"/>
            <p14:sldId id="265"/>
            <p14:sldId id="266"/>
            <p14:sldId id="262"/>
          </p14:sldIdLst>
        </p14:section>
        <p14:section name="Untitled Section" id="{9093905E-4EF4-4B05-AF80-CEF17E378162}">
          <p14:sldIdLst>
            <p14:sldId id="2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3EBDE90-979F-4266-8C89-20B1568D53B6}" type="datetimeFigureOut">
              <a:rPr lang="en-US" smtClean="0"/>
              <a:t>11/12/2025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3051891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3EBDE90-979F-4266-8C89-20B1568D53B6}" type="datetimeFigureOut">
              <a:rPr lang="en-US" smtClean="0"/>
              <a:t>11/12/2025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4193436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3EBDE90-979F-4266-8C89-20B1568D53B6}" type="datetimeFigureOut">
              <a:rPr lang="en-US" smtClean="0"/>
              <a:t>11/12/2025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2B253C-7731-4467-BA4D-15487C3463C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9153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3EBDE90-979F-4266-8C89-20B1568D53B6}" type="datetimeFigureOut">
              <a:rPr lang="en-US" smtClean="0"/>
              <a:t>11/12/2025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16482786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3EBDE90-979F-4266-8C89-20B1568D53B6}" type="datetimeFigureOut">
              <a:rPr lang="en-US" smtClean="0"/>
              <a:t>11/12/2025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2B253C-7731-4467-BA4D-15487C3463C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06997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03EBDE90-979F-4266-8C89-20B1568D53B6}" type="datetimeFigureOut">
              <a:rPr lang="en-US" smtClean="0"/>
              <a:t>11/12/2025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1649590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EBDE90-979F-4266-8C89-20B1568D53B6}" type="datetimeFigureOut">
              <a:rPr lang="en-US" smtClean="0"/>
              <a:t>11/12/2025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1496093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EBDE90-979F-4266-8C89-20B1568D53B6}" type="datetimeFigureOut">
              <a:rPr lang="en-US" smtClean="0"/>
              <a:t>11/12/2025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1755115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EBDE90-979F-4266-8C89-20B1568D53B6}" type="datetimeFigureOut">
              <a:rPr lang="en-US" smtClean="0"/>
              <a:t>11/12/2025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2877220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3EBDE90-979F-4266-8C89-20B1568D53B6}" type="datetimeFigureOut">
              <a:rPr lang="en-US" smtClean="0"/>
              <a:t>11/12/2025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2751851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3EBDE90-979F-4266-8C89-20B1568D53B6}" type="datetimeFigureOut">
              <a:rPr lang="en-US" smtClean="0"/>
              <a:t>11/12/2025</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2536968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EBDE90-979F-4266-8C89-20B1568D53B6}" type="datetimeFigureOut">
              <a:rPr lang="en-US" smtClean="0"/>
              <a:t>11/12/2025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1752729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EBDE90-979F-4266-8C89-20B1568D53B6}" type="datetimeFigureOut">
              <a:rPr lang="en-US" smtClean="0"/>
              <a:t>11/12/2025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3166411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BDE90-979F-4266-8C89-20B1568D53B6}" type="datetimeFigureOut">
              <a:rPr lang="en-US" smtClean="0"/>
              <a:t>11/12/2025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85352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3EBDE90-979F-4266-8C89-20B1568D53B6}" type="datetimeFigureOut">
              <a:rPr lang="en-US" smtClean="0"/>
              <a:t>11/12/2025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3256982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3EBDE90-979F-4266-8C89-20B1568D53B6}" type="datetimeFigureOut">
              <a:rPr lang="en-US" smtClean="0"/>
              <a:t>11/12/2025</a:t>
            </a:fld>
            <a:endParaRPr lang="en-US"/>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2B253C-7731-4467-BA4D-15487C3463C5}" type="slidenum">
              <a:rPr lang="en-US" smtClean="0"/>
              <a:t>‹#›</a:t>
            </a:fld>
            <a:endParaRPr lang="en-US"/>
          </a:p>
        </p:txBody>
      </p:sp>
    </p:spTree>
    <p:extLst>
      <p:ext uri="{BB962C8B-B14F-4D97-AF65-F5344CB8AC3E}">
        <p14:creationId xmlns:p14="http://schemas.microsoft.com/office/powerpoint/2010/main" val="2577715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3EBDE90-979F-4266-8C89-20B1568D53B6}" type="datetimeFigureOut">
              <a:rPr lang="en-US" smtClean="0"/>
              <a:t>11/12/2025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62B253C-7731-4467-BA4D-15487C3463C5}" type="slidenum">
              <a:rPr lang="en-US" smtClean="0"/>
              <a:t>‹#›</a:t>
            </a:fld>
            <a:endParaRPr lang="en-US"/>
          </a:p>
        </p:txBody>
      </p:sp>
    </p:spTree>
    <p:extLst>
      <p:ext uri="{BB962C8B-B14F-4D97-AF65-F5344CB8AC3E}">
        <p14:creationId xmlns:p14="http://schemas.microsoft.com/office/powerpoint/2010/main" val="820679334"/>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ctrTitle"/>
          </p:nvPr>
        </p:nvSpPr>
        <p:spPr>
          <a:xfrm>
            <a:off x="1476104" y="713935"/>
            <a:ext cx="9522072" cy="2262781"/>
          </a:xfrm>
          <a:prstGeom prst="rect">
            <a:avLst/>
          </a:prstGeom>
          <a:effectLst/>
        </p:spPr>
        <p:txBody>
          <a:bodyPr vert="horz" lIns="91440" tIns="45720" rIns="91440" bIns="45720" rtlCol="0" anchor="b">
            <a:noAutofit/>
          </a:bodyPr>
          <a:lstStyle>
            <a:lvl1pPr algn="l" defTabSz="457200"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7200" dirty="0" smtClean="0">
                <a:cs typeface="B Davat" panose="00000400000000000000" pitchFamily="2" charset="-78"/>
              </a:rPr>
              <a:t>گروه آموزشی مشاوران نسل آینده </a:t>
            </a:r>
            <a:br>
              <a:rPr lang="fa-IR" sz="7200" dirty="0" smtClean="0">
                <a:cs typeface="B Davat" panose="00000400000000000000" pitchFamily="2" charset="-78"/>
              </a:rPr>
            </a:br>
            <a:r>
              <a:rPr lang="fa-IR" sz="7200" dirty="0" smtClean="0">
                <a:cs typeface="B Davat" panose="00000400000000000000" pitchFamily="2" charset="-78"/>
              </a:rPr>
              <a:t>تقدیم می کند </a:t>
            </a:r>
            <a:endParaRPr lang="en-US" sz="7200" dirty="0">
              <a:cs typeface="B Davat" panose="00000400000000000000"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547" y="3117667"/>
            <a:ext cx="4047309" cy="3740333"/>
          </a:xfrm>
          <a:prstGeom prst="rect">
            <a:avLst/>
          </a:prstGeom>
        </p:spPr>
      </p:pic>
    </p:spTree>
    <p:extLst>
      <p:ext uri="{BB962C8B-B14F-4D97-AF65-F5344CB8AC3E}">
        <p14:creationId xmlns:p14="http://schemas.microsoft.com/office/powerpoint/2010/main" val="247792358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88274" y="-809897"/>
            <a:ext cx="13489849" cy="7896497"/>
          </a:xfrm>
          <a:prstGeom prst="rect">
            <a:avLst/>
          </a:prstGeom>
        </p:spPr>
      </p:pic>
    </p:spTree>
    <p:extLst>
      <p:ext uri="{BB962C8B-B14F-4D97-AF65-F5344CB8AC3E}">
        <p14:creationId xmlns:p14="http://schemas.microsoft.com/office/powerpoint/2010/main" val="2769922225"/>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332412" y="646851"/>
            <a:ext cx="10672354" cy="6080520"/>
          </a:xfrm>
          <a:prstGeom prst="rect">
            <a:avLst/>
          </a:prstGeom>
        </p:spPr>
        <p:txBody>
          <a:bodyPr>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lnSpc>
                <a:spcPct val="200000"/>
              </a:lnSpc>
            </a:pPr>
            <a:r>
              <a:rPr lang="fa-IR" sz="5400" dirty="0" smtClean="0">
                <a:cs typeface="B Jadid" panose="00000700000000000000" pitchFamily="2" charset="-78"/>
              </a:rPr>
              <a:t>با آرزوی موفقیت روز افزون</a:t>
            </a:r>
            <a:br>
              <a:rPr lang="fa-IR" sz="5400" dirty="0" smtClean="0">
                <a:cs typeface="B Jadid" panose="00000700000000000000" pitchFamily="2" charset="-78"/>
              </a:rPr>
            </a:br>
            <a:r>
              <a:rPr lang="fa-IR" sz="5400" dirty="0" smtClean="0">
                <a:cs typeface="B Jadid" panose="00000700000000000000" pitchFamily="2" charset="-78"/>
              </a:rPr>
              <a:t>گروه آموزشی </a:t>
            </a:r>
            <a:br>
              <a:rPr lang="fa-IR" sz="5400" dirty="0" smtClean="0">
                <a:cs typeface="B Jadid" panose="00000700000000000000" pitchFamily="2" charset="-78"/>
              </a:rPr>
            </a:br>
            <a:r>
              <a:rPr lang="fa-IR" sz="5400" dirty="0" smtClean="0">
                <a:cs typeface="B Jadid" panose="00000700000000000000" pitchFamily="2" charset="-78"/>
              </a:rPr>
              <a:t>مشاوران نسل آینده </a:t>
            </a:r>
            <a:endParaRPr lang="en-US" sz="5400" dirty="0">
              <a:cs typeface="B Jadid" panose="00000700000000000000" pitchFamily="2" charset="-78"/>
            </a:endParaRPr>
          </a:p>
        </p:txBody>
      </p:sp>
    </p:spTree>
    <p:extLst>
      <p:ext uri="{BB962C8B-B14F-4D97-AF65-F5344CB8AC3E}">
        <p14:creationId xmlns:p14="http://schemas.microsoft.com/office/powerpoint/2010/main" val="353527054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8800" dirty="0" smtClean="0"/>
              <a:t>تکمیل درمان </a:t>
            </a:r>
            <a:endParaRPr lang="en-US" sz="8800" dirty="0"/>
          </a:p>
        </p:txBody>
      </p:sp>
    </p:spTree>
    <p:extLst>
      <p:ext uri="{BB962C8B-B14F-4D97-AF65-F5344CB8AC3E}">
        <p14:creationId xmlns:p14="http://schemas.microsoft.com/office/powerpoint/2010/main" val="87047270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8273" y="806584"/>
            <a:ext cx="10728961" cy="2197871"/>
          </a:xfrm>
        </p:spPr>
        <p:txBody>
          <a:bodyPr>
            <a:normAutofit fontScale="90000"/>
          </a:bodyPr>
          <a:lstStyle/>
          <a:p>
            <a:pPr algn="r" rtl="1">
              <a:lnSpc>
                <a:spcPct val="150000"/>
              </a:lnSpc>
            </a:pPr>
            <a:r>
              <a:rPr lang="fa-IR" sz="2800" dirty="0" smtClean="0"/>
              <a:t>پوشش های قابل ارائه دربیمه های تکمیل درمان عبارتند از:</a:t>
            </a:r>
            <a:br>
              <a:rPr lang="fa-IR" sz="2800" dirty="0" smtClean="0"/>
            </a:br>
            <a:r>
              <a:rPr lang="fa-IR" sz="2800" dirty="0" smtClean="0">
                <a:cs typeface="B Lotus" panose="00000400000000000000" pitchFamily="2" charset="-78"/>
              </a:rPr>
              <a:t>الف :پوشش های اصلی </a:t>
            </a:r>
            <a:br>
              <a:rPr lang="fa-IR" sz="2800" dirty="0" smtClean="0">
                <a:cs typeface="B Lotus" panose="00000400000000000000" pitchFamily="2" charset="-78"/>
              </a:rPr>
            </a:br>
            <a:r>
              <a:rPr lang="fa-IR" sz="2800" dirty="0" smtClean="0">
                <a:cs typeface="B Lotus" panose="00000400000000000000" pitchFamily="2" charset="-78"/>
              </a:rPr>
              <a:t>1-جبران هزینه های بستری،جراحی و </a:t>
            </a:r>
            <a:r>
              <a:rPr lang="en-US" sz="2800" dirty="0" smtClean="0">
                <a:cs typeface="B Lotus" panose="00000400000000000000" pitchFamily="2" charset="-78"/>
              </a:rPr>
              <a:t>day care</a:t>
            </a:r>
            <a:r>
              <a:rPr lang="fa-IR" sz="2800" dirty="0" smtClean="0">
                <a:cs typeface="B Lotus" panose="00000400000000000000" pitchFamily="2" charset="-78"/>
              </a:rPr>
              <a:t>در بیمارستان یا مراکز جراحی محدود</a:t>
            </a:r>
            <a:br>
              <a:rPr lang="fa-IR" sz="2800" dirty="0" smtClean="0">
                <a:cs typeface="B Lotus" panose="00000400000000000000" pitchFamily="2" charset="-78"/>
              </a:rPr>
            </a:br>
            <a:r>
              <a:rPr lang="fa-IR" sz="2800" dirty="0" smtClean="0">
                <a:cs typeface="B Lotus" panose="00000400000000000000" pitchFamily="2" charset="-78"/>
              </a:rPr>
              <a:t>2- هزینه همراه بیمه شدگان بستری در بیمارستان</a:t>
            </a:r>
            <a:br>
              <a:rPr lang="fa-IR" sz="2800" dirty="0" smtClean="0">
                <a:cs typeface="B Lotus" panose="00000400000000000000" pitchFamily="2" charset="-78"/>
              </a:rPr>
            </a:br>
            <a:r>
              <a:rPr lang="fa-IR" sz="2800" dirty="0" smtClean="0">
                <a:cs typeface="B Lotus" panose="00000400000000000000" pitchFamily="2" charset="-78"/>
              </a:rPr>
              <a:t>3- هزینه آمبولانس و سایر فوریت های پزشکی </a:t>
            </a:r>
            <a:endParaRPr lang="en-US" sz="2800" dirty="0">
              <a:cs typeface="B Lotus" panose="00000400000000000000" pitchFamily="2" charset="-78"/>
            </a:endParaRPr>
          </a:p>
        </p:txBody>
      </p:sp>
      <p:sp>
        <p:nvSpPr>
          <p:cNvPr id="3" name="Subtitle 2"/>
          <p:cNvSpPr>
            <a:spLocks noGrp="1"/>
          </p:cNvSpPr>
          <p:nvPr>
            <p:ph type="subTitle" idx="1"/>
          </p:nvPr>
        </p:nvSpPr>
        <p:spPr>
          <a:xfrm>
            <a:off x="215536" y="3004454"/>
            <a:ext cx="11976464" cy="3853545"/>
          </a:xfrm>
        </p:spPr>
        <p:txBody>
          <a:bodyPr>
            <a:normAutofit/>
          </a:bodyPr>
          <a:lstStyle/>
          <a:p>
            <a:pPr algn="ctr" rtl="1">
              <a:lnSpc>
                <a:spcPct val="150000"/>
              </a:lnSpc>
            </a:pPr>
            <a:r>
              <a:rPr lang="fa-IR" sz="2800" dirty="0" smtClean="0">
                <a:solidFill>
                  <a:srgbClr val="FF0000"/>
                </a:solidFill>
              </a:rPr>
              <a:t>ب- پوشش های اضافی</a:t>
            </a:r>
          </a:p>
          <a:p>
            <a:pPr algn="just" rtl="1">
              <a:lnSpc>
                <a:spcPct val="150000"/>
              </a:lnSpc>
            </a:pPr>
            <a:r>
              <a:rPr lang="fa-IR" sz="2400" dirty="0" smtClean="0">
                <a:cs typeface="B Lotus" panose="00000400000000000000" pitchFamily="2" charset="-78"/>
              </a:rPr>
              <a:t>1</a:t>
            </a:r>
            <a:r>
              <a:rPr lang="fa-IR" sz="2400" dirty="0" smtClean="0">
                <a:solidFill>
                  <a:srgbClr val="FF0000"/>
                </a:solidFill>
                <a:cs typeface="B Lotus" panose="00000400000000000000" pitchFamily="2" charset="-78"/>
              </a:rPr>
              <a:t>- افزایش سقف تعهدات برای هر بیمه شده تا دوبرابر سقف تعهدات پوشش های اصلی شامل شیمی درمانی ،رادیوتراپی،اعمال جراحی مرتبط باسرطان ،قلب ،مغز و اعصاب مرکزی و نخاع ،دیسک و ستون فقرات ، پیوند ریه ،پیوند کبد، کلیه ،مغز استخوان و انژیوپلاستی عروق کرونری ،عروق داخل مغز</a:t>
            </a:r>
          </a:p>
          <a:p>
            <a:pPr algn="just" rtl="1">
              <a:lnSpc>
                <a:spcPct val="150000"/>
              </a:lnSpc>
            </a:pPr>
            <a:r>
              <a:rPr lang="fa-IR" sz="2400" dirty="0" smtClean="0">
                <a:solidFill>
                  <a:srgbClr val="FF0000"/>
                </a:solidFill>
                <a:cs typeface="B Lotus" panose="00000400000000000000" pitchFamily="2" charset="-78"/>
              </a:rPr>
              <a:t>2- جبران هزینه های زایمان اعم از طبیعی و سزارین تا50درصد سقف تعهد پوشش های اصلی سالیانه </a:t>
            </a:r>
          </a:p>
        </p:txBody>
      </p:sp>
    </p:spTree>
    <p:extLst>
      <p:ext uri="{BB962C8B-B14F-4D97-AF65-F5344CB8AC3E}">
        <p14:creationId xmlns:p14="http://schemas.microsoft.com/office/powerpoint/2010/main" val="420461885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423851" y="365760"/>
            <a:ext cx="9910945" cy="5643153"/>
          </a:xfrm>
        </p:spPr>
        <p:txBody>
          <a:bodyPr>
            <a:noAutofit/>
          </a:bodyPr>
          <a:lstStyle/>
          <a:p>
            <a:pPr algn="r" rtl="1">
              <a:lnSpc>
                <a:spcPct val="150000"/>
              </a:lnSpc>
            </a:pPr>
            <a:r>
              <a:rPr lang="fa-IR" sz="3200" dirty="0">
                <a:cs typeface="B Lotus" panose="00000400000000000000" pitchFamily="2" charset="-78"/>
              </a:rPr>
              <a:t>3- جبران هزینه های درمان ناباروری و نازایی تا 50درصد سقف تعهد پوششهای اصلی سالیانه </a:t>
            </a:r>
            <a:br>
              <a:rPr lang="fa-IR" sz="3200" dirty="0">
                <a:cs typeface="B Lotus" panose="00000400000000000000" pitchFamily="2" charset="-78"/>
              </a:rPr>
            </a:br>
            <a:r>
              <a:rPr lang="fa-IR" sz="3200" dirty="0">
                <a:cs typeface="B Lotus" panose="00000400000000000000" pitchFamily="2" charset="-78"/>
              </a:rPr>
              <a:t>4- هزینه های پاراکلینیکی </a:t>
            </a:r>
            <a:br>
              <a:rPr lang="fa-IR" sz="3200" dirty="0">
                <a:cs typeface="B Lotus" panose="00000400000000000000" pitchFamily="2" charset="-78"/>
              </a:rPr>
            </a:br>
            <a:r>
              <a:rPr lang="fa-IR" sz="3200" dirty="0">
                <a:cs typeface="B Lotus" panose="00000400000000000000" pitchFamily="2" charset="-78"/>
              </a:rPr>
              <a:t>5- جبران هزینه های ویزیت دارو (براساس دارو های مجاز کشورصرفا مازاد برسهم بیمه گر اول)</a:t>
            </a:r>
            <a:br>
              <a:rPr lang="fa-IR" sz="3200" dirty="0">
                <a:cs typeface="B Lotus" panose="00000400000000000000" pitchFamily="2" charset="-78"/>
              </a:rPr>
            </a:br>
            <a:r>
              <a:rPr lang="fa-IR" sz="3200" dirty="0">
                <a:cs typeface="B Lotus" panose="00000400000000000000" pitchFamily="2" charset="-78"/>
              </a:rPr>
              <a:t>و خدمات اورژانس درموارد غیر بستری تا سقف 5درصد تعهد پایه سالیانه   </a:t>
            </a:r>
            <a:r>
              <a:rPr lang="en-US" sz="3200" dirty="0">
                <a:cs typeface="B Lotus" panose="00000400000000000000" pitchFamily="2" charset="-78"/>
              </a:rPr>
              <a:t/>
            </a:r>
            <a:br>
              <a:rPr lang="en-US" sz="3200" dirty="0">
                <a:cs typeface="B Lotus" panose="00000400000000000000" pitchFamily="2" charset="-78"/>
              </a:rPr>
            </a:br>
            <a:endParaRPr lang="en-US" sz="3200" dirty="0"/>
          </a:p>
        </p:txBody>
      </p:sp>
    </p:spTree>
    <p:extLst>
      <p:ext uri="{BB962C8B-B14F-4D97-AF65-F5344CB8AC3E}">
        <p14:creationId xmlns:p14="http://schemas.microsoft.com/office/powerpoint/2010/main" val="3440692631"/>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7" name="Title 1"/>
          <p:cNvSpPr txBox="1">
            <a:spLocks/>
          </p:cNvSpPr>
          <p:nvPr/>
        </p:nvSpPr>
        <p:spPr>
          <a:xfrm>
            <a:off x="235131" y="156755"/>
            <a:ext cx="11769635" cy="6165668"/>
          </a:xfrm>
          <a:prstGeom prst="rect">
            <a:avLst/>
          </a:prstGeom>
          <a:solidFill>
            <a:schemeClr val="bg1"/>
          </a:solidFill>
        </p:spPr>
        <p:txBody>
          <a:bodyPr vert="horz" lIns="91440" tIns="45720" rIns="91440" bIns="45720" rtlCol="0" anchor="b">
            <a:normAutofit fontScale="97500"/>
          </a:bodyPr>
          <a:lstStyle>
            <a:lvl1pPr algn="l" defTabSz="457200" rtl="0" eaLnBrk="1" latinLnBrk="0" hangingPunct="1">
              <a:spcBef>
                <a:spcPct val="0"/>
              </a:spcBef>
              <a:buNone/>
              <a:defRPr sz="54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lnSpc>
                <a:spcPct val="150000"/>
              </a:lnSpc>
            </a:pPr>
            <a:r>
              <a:rPr lang="fa-IR" sz="3200" dirty="0" smtClean="0">
                <a:cs typeface="B Lotus" panose="00000400000000000000" pitchFamily="2" charset="-78"/>
              </a:rPr>
              <a:t>6- جبران هزینه های سرپایی یا بستری مربوط به خدمات دندانپزشکی و جراحی لثه حداکثر تا 15درصد تعهد پوشش های اصلی برای هر بیمه شده</a:t>
            </a:r>
            <a:br>
              <a:rPr lang="fa-IR" sz="3200" dirty="0" smtClean="0">
                <a:cs typeface="B Lotus" panose="00000400000000000000" pitchFamily="2" charset="-78"/>
              </a:rPr>
            </a:br>
            <a:r>
              <a:rPr lang="fa-IR" sz="3200" dirty="0" smtClean="0">
                <a:cs typeface="B Lotus" panose="00000400000000000000" pitchFamily="2" charset="-78"/>
              </a:rPr>
              <a:t>7- جبران هزینه مربوط به خرید عینک طبی یا لنز تماسی طبی با تجویز چشم پزشک حداکثر تا 2% تعهد پوشش های اصلی سالیانه برای هر بیمه شده </a:t>
            </a:r>
            <a:br>
              <a:rPr lang="fa-IR" sz="3200" dirty="0" smtClean="0">
                <a:cs typeface="B Lotus" panose="00000400000000000000" pitchFamily="2" charset="-78"/>
              </a:rPr>
            </a:br>
            <a:r>
              <a:rPr lang="fa-IR" sz="3200" dirty="0" smtClean="0">
                <a:cs typeface="B Lotus" panose="00000400000000000000" pitchFamily="2" charset="-78"/>
              </a:rPr>
              <a:t>8- جبران هزینه جراحی مربوط به رفع عیوب انکساری چشم در مواردی که به تشخیص پزشک معتمد بیمه گر درجه نزدیک بینی دور بینی ،استیگمات یا مجموع قدرمطلق نقص بینایی هر چشم2 دیوپتریا بیشتر باشدحداکثر تا 15%تعهد پوشش های اصلی سالیانه برای هر چشم </a:t>
            </a:r>
            <a:br>
              <a:rPr lang="fa-IR" sz="3200" dirty="0" smtClean="0">
                <a:cs typeface="B Lotus" panose="00000400000000000000" pitchFamily="2" charset="-78"/>
              </a:rPr>
            </a:br>
            <a:endParaRPr lang="en-US" sz="3200" dirty="0">
              <a:cs typeface="B Lotus" panose="00000400000000000000" pitchFamily="2" charset="-78"/>
            </a:endParaRPr>
          </a:p>
        </p:txBody>
      </p:sp>
    </p:spTree>
    <p:extLst>
      <p:ext uri="{BB962C8B-B14F-4D97-AF65-F5344CB8AC3E}">
        <p14:creationId xmlns:p14="http://schemas.microsoft.com/office/powerpoint/2010/main" val="1631730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p:cNvSpPr txBox="1">
            <a:spLocks/>
          </p:cNvSpPr>
          <p:nvPr/>
        </p:nvSpPr>
        <p:spPr>
          <a:xfrm>
            <a:off x="888274" y="362154"/>
            <a:ext cx="10511835" cy="4819446"/>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r" rtl="1">
              <a:lnSpc>
                <a:spcPct val="150000"/>
              </a:lnSpc>
            </a:pPr>
            <a:r>
              <a:rPr lang="fa-IR" sz="3200" dirty="0" smtClean="0">
                <a:cs typeface="B Lotus" panose="00000400000000000000" pitchFamily="2" charset="-78"/>
              </a:rPr>
              <a:t>9- جبران هزینه های خریدسمعک حداکثر تا10% تعهد پوشش های اصلی سالیانه برای هر بیمه شده</a:t>
            </a:r>
            <a:br>
              <a:rPr lang="fa-IR" sz="3200" dirty="0" smtClean="0">
                <a:cs typeface="B Lotus" panose="00000400000000000000" pitchFamily="2" charset="-78"/>
              </a:rPr>
            </a:br>
            <a:endParaRPr lang="en-US" sz="3200" dirty="0" smtClean="0">
              <a:cs typeface="B Lotus" panose="00000400000000000000" pitchFamily="2" charset="-78"/>
            </a:endParaRPr>
          </a:p>
          <a:p>
            <a:pPr algn="r" rtl="1">
              <a:lnSpc>
                <a:spcPct val="150000"/>
              </a:lnSpc>
            </a:pPr>
            <a:r>
              <a:rPr lang="fa-IR" sz="3200" dirty="0" smtClean="0">
                <a:cs typeface="B Lotus" panose="00000400000000000000" pitchFamily="2" charset="-78"/>
              </a:rPr>
              <a:t>10- جبران هزینه اعمال مجاز سرپایی مانند:شکستگی و دررفتگی ، گچ گیری ، ختنه ، بخیه ،کرایو تراپی ، اکسی زیون ،لیپوم ،بیوپسی،تخلیه کیست و لیزر درمانی حداکثر تا 10% تعهد پوشش های ا صلی سالیانه </a:t>
            </a:r>
            <a:endParaRPr lang="en-US" sz="3200" dirty="0"/>
          </a:p>
        </p:txBody>
      </p:sp>
    </p:spTree>
    <p:extLst>
      <p:ext uri="{BB962C8B-B14F-4D97-AF65-F5344CB8AC3E}">
        <p14:creationId xmlns:p14="http://schemas.microsoft.com/office/powerpoint/2010/main" val="361131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arn(inVertical)">
                                      <p:cBhvr>
                                        <p:cTn id="10"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408777" y="0"/>
            <a:ext cx="10435467" cy="2847703"/>
          </a:xfrm>
          <a:prstGeom prst="rect">
            <a:avLst/>
          </a:prstGeom>
        </p:spPr>
        <p:txBody>
          <a:bodyPr>
            <a:normAutofit lnSpcReduction="100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lnSpc>
                <a:spcPct val="150000"/>
              </a:lnSpc>
            </a:pPr>
            <a:r>
              <a:rPr lang="fa-IR" sz="3200" dirty="0" smtClean="0">
                <a:cs typeface="B Lotus" panose="00000400000000000000" pitchFamily="2" charset="-78"/>
              </a:rPr>
              <a:t>هزینه تهیه اروتز که بلافاصله بعد از عمل جراحی به تشخیص پزشک معالج و تایید پزشک معتمد بیمه گر مورد نیاز باشد حداکثر تا 2% تعهد پوشش های اصلی سالیانه </a:t>
            </a:r>
            <a:br>
              <a:rPr lang="fa-IR" sz="3200" dirty="0" smtClean="0">
                <a:cs typeface="B Lotus" panose="00000400000000000000" pitchFamily="2" charset="-78"/>
              </a:rPr>
            </a:br>
            <a:r>
              <a:rPr lang="fa-IR" sz="3200" dirty="0" smtClean="0">
                <a:cs typeface="B Lotus" panose="00000400000000000000" pitchFamily="2" charset="-78"/>
              </a:rPr>
              <a:t>12- جبران هزینه اعضای طبیعی بدن حداکثر به میزان تعهد پوشش های اصلی برای هر بیمه شده </a:t>
            </a:r>
          </a:p>
          <a:p>
            <a:pPr algn="r" rtl="1">
              <a:lnSpc>
                <a:spcPct val="150000"/>
              </a:lnSpc>
            </a:pPr>
            <a:endParaRPr lang="en-US" sz="3200" dirty="0">
              <a:cs typeface="B Lotus" panose="00000400000000000000" pitchFamily="2" charset="-78"/>
            </a:endParaRPr>
          </a:p>
        </p:txBody>
      </p:sp>
      <p:sp>
        <p:nvSpPr>
          <p:cNvPr id="6" name="Subtitle 3"/>
          <p:cNvSpPr txBox="1">
            <a:spLocks/>
          </p:cNvSpPr>
          <p:nvPr/>
        </p:nvSpPr>
        <p:spPr>
          <a:xfrm>
            <a:off x="1606731" y="3097293"/>
            <a:ext cx="10071463" cy="978318"/>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r" rtl="1"/>
            <a:r>
              <a:rPr lang="fa-IR" sz="4400" dirty="0" smtClean="0">
                <a:solidFill>
                  <a:srgbClr val="FF0000"/>
                </a:solidFill>
                <a:cs typeface="B Lotus" panose="00000400000000000000" pitchFamily="2" charset="-78"/>
              </a:rPr>
              <a:t>استثناعات </a:t>
            </a:r>
            <a:endParaRPr lang="fa-IR" sz="4400" dirty="0" smtClean="0">
              <a:solidFill>
                <a:srgbClr val="FF0000"/>
              </a:solidFill>
              <a:cs typeface="B Lotus" panose="00000400000000000000" pitchFamily="2" charset="-78"/>
            </a:endParaRPr>
          </a:p>
        </p:txBody>
      </p:sp>
    </p:spTree>
    <p:extLst>
      <p:ext uri="{BB962C8B-B14F-4D97-AF65-F5344CB8AC3E}">
        <p14:creationId xmlns:p14="http://schemas.microsoft.com/office/powerpoint/2010/main" val="21645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875211"/>
            <a:ext cx="13011150" cy="8556171"/>
          </a:xfrm>
          <a:prstGeom prst="rect">
            <a:avLst/>
          </a:prstGeom>
        </p:spPr>
      </p:pic>
    </p:spTree>
    <p:extLst>
      <p:ext uri="{BB962C8B-B14F-4D97-AF65-F5344CB8AC3E}">
        <p14:creationId xmlns:p14="http://schemas.microsoft.com/office/powerpoint/2010/main" val="1040993718"/>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731520" y="-228600"/>
            <a:ext cx="13333095" cy="7844246"/>
          </a:xfrm>
          <a:prstGeom prst="rect">
            <a:avLst/>
          </a:prstGeom>
        </p:spPr>
      </p:pic>
    </p:spTree>
    <p:extLst>
      <p:ext uri="{BB962C8B-B14F-4D97-AF65-F5344CB8AC3E}">
        <p14:creationId xmlns:p14="http://schemas.microsoft.com/office/powerpoint/2010/main" val="1716589592"/>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TM02892315[[fn=Wisp]]</Template>
  <TotalTime>113</TotalTime>
  <Words>189</Words>
  <Application>Microsoft Office PowerPoint</Application>
  <PresentationFormat>Widescreen</PresentationFormat>
  <Paragraphs>13</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B Davat</vt:lpstr>
      <vt:lpstr>B Jadid</vt:lpstr>
      <vt:lpstr>B Lotus</vt:lpstr>
      <vt:lpstr>Century Gothic</vt:lpstr>
      <vt:lpstr>Tahoma</vt:lpstr>
      <vt:lpstr>Wingdings 3</vt:lpstr>
      <vt:lpstr>Wisp</vt:lpstr>
      <vt:lpstr>گروه آموزشی مشاوران نسل آینده  تقدیم می کند </vt:lpstr>
      <vt:lpstr>تکمیل درمان </vt:lpstr>
      <vt:lpstr>پوشش های قابل ارائه دربیمه های تکمیل درمان عبارتند از: الف :پوشش های اصلی  1-جبران هزینه های بستری،جراحی و day careدر بیمارستان یا مراکز جراحی محدود 2- هزینه همراه بیمه شدگان بستری در بیمارستان 3- هزینه آمبولانس و سایر فوریت های پزشکی </vt:lpstr>
      <vt:lpstr>3- جبران هزینه های درمان ناباروری و نازایی تا 50درصد سقف تعهد پوششهای اصلی سالیانه  4- هزینه های پاراکلینیکی  5- جبران هزینه های ویزیت دارو (براساس دارو های مجاز کشورصرفا مازاد برسهم بیمه گر اول) و خدمات اورژانس درموارد غیر بستری تا سقف 5درصد تعهد پایه سالیانه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گروه آموزشی مشاوران نسل آینده   تقدیم می کند </dc:title>
  <dc:creator>SAFFAR</dc:creator>
  <cp:lastModifiedBy>SAFFAR</cp:lastModifiedBy>
  <cp:revision>13</cp:revision>
  <dcterms:created xsi:type="dcterms:W3CDTF">2025-11-11T18:47:11Z</dcterms:created>
  <dcterms:modified xsi:type="dcterms:W3CDTF">2025-11-12T06:43:37Z</dcterms:modified>
</cp:coreProperties>
</file>